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29"/>
  </p:notesMasterIdLst>
  <p:handoutMasterIdLst>
    <p:handoutMasterId r:id="rId30"/>
  </p:handoutMasterIdLst>
  <p:sldIdLst>
    <p:sldId id="256" r:id="rId2"/>
    <p:sldId id="307" r:id="rId3"/>
    <p:sldId id="324" r:id="rId4"/>
    <p:sldId id="308" r:id="rId5"/>
    <p:sldId id="309" r:id="rId6"/>
    <p:sldId id="310" r:id="rId7"/>
    <p:sldId id="311" r:id="rId8"/>
    <p:sldId id="312" r:id="rId9"/>
    <p:sldId id="313" r:id="rId10"/>
    <p:sldId id="314" r:id="rId11"/>
    <p:sldId id="315" r:id="rId12"/>
    <p:sldId id="333" r:id="rId13"/>
    <p:sldId id="316" r:id="rId14"/>
    <p:sldId id="323" r:id="rId15"/>
    <p:sldId id="317" r:id="rId16"/>
    <p:sldId id="318" r:id="rId17"/>
    <p:sldId id="319" r:id="rId18"/>
    <p:sldId id="320" r:id="rId19"/>
    <p:sldId id="321" r:id="rId20"/>
    <p:sldId id="331" r:id="rId21"/>
    <p:sldId id="332" r:id="rId22"/>
    <p:sldId id="322" r:id="rId23"/>
    <p:sldId id="325" r:id="rId24"/>
    <p:sldId id="326" r:id="rId25"/>
    <p:sldId id="327" r:id="rId26"/>
    <p:sldId id="328" r:id="rId27"/>
    <p:sldId id="330" r:id="rId28"/>
  </p:sldIdLst>
  <p:sldSz cx="9144000" cy="6858000" type="screen4x3"/>
  <p:notesSz cx="6858000" cy="9872663"/>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3300"/>
    <a:srgbClr val="FF0000"/>
    <a:srgbClr val="000000"/>
    <a:srgbClr val="887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438" autoAdjust="0"/>
  </p:normalViewPr>
  <p:slideViewPr>
    <p:cSldViewPr>
      <p:cViewPr>
        <p:scale>
          <a:sx n="70" d="100"/>
          <a:sy n="70" d="100"/>
        </p:scale>
        <p:origin x="-1854" y="-234"/>
      </p:cViewPr>
      <p:guideLst>
        <p:guide orient="horz" pos="2160"/>
        <p:guide pos="2880"/>
      </p:guideLst>
    </p:cSldViewPr>
  </p:slideViewPr>
  <p:outlineViewPr>
    <p:cViewPr>
      <p:scale>
        <a:sx n="33" d="100"/>
        <a:sy n="33" d="100"/>
      </p:scale>
      <p:origin x="36" y="2658"/>
    </p:cViewPr>
  </p:outlineViewPr>
  <p:notesTextViewPr>
    <p:cViewPr>
      <p:scale>
        <a:sx n="100" d="100"/>
        <a:sy n="100" d="100"/>
      </p:scale>
      <p:origin x="0" y="0"/>
    </p:cViewPr>
  </p:notesTextViewPr>
  <p:sorterViewPr>
    <p:cViewPr>
      <p:scale>
        <a:sx n="100" d="100"/>
        <a:sy n="100" d="100"/>
      </p:scale>
      <p:origin x="0" y="1884"/>
    </p:cViewPr>
  </p:sorterViewPr>
  <p:notesViewPr>
    <p:cSldViewPr showGuides="1">
      <p:cViewPr varScale="1">
        <p:scale>
          <a:sx n="82" d="100"/>
          <a:sy n="82" d="100"/>
        </p:scale>
        <p:origin x="-3918" y="-102"/>
      </p:cViewPr>
      <p:guideLst>
        <p:guide orient="horz" pos="311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2547" cy="49410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883852" y="0"/>
            <a:ext cx="2972547" cy="494108"/>
          </a:xfrm>
          <a:prstGeom prst="rect">
            <a:avLst/>
          </a:prstGeom>
        </p:spPr>
        <p:txBody>
          <a:bodyPr vert="horz" lIns="91440" tIns="45720" rIns="91440" bIns="45720" rtlCol="0"/>
          <a:lstStyle>
            <a:lvl1pPr algn="r">
              <a:defRPr sz="1200"/>
            </a:lvl1pPr>
          </a:lstStyle>
          <a:p>
            <a:fld id="{E6B99C36-010E-43C0-AC61-BD22D7E78BF5}" type="datetimeFigureOut">
              <a:rPr lang="en-GB" smtClean="0"/>
              <a:t>22/03/2016</a:t>
            </a:fld>
            <a:endParaRPr lang="en-GB"/>
          </a:p>
        </p:txBody>
      </p:sp>
      <p:sp>
        <p:nvSpPr>
          <p:cNvPr id="4" name="Fußzeilenplatzhalter 3"/>
          <p:cNvSpPr>
            <a:spLocks noGrp="1"/>
          </p:cNvSpPr>
          <p:nvPr>
            <p:ph type="ftr" sz="quarter" idx="2"/>
          </p:nvPr>
        </p:nvSpPr>
        <p:spPr>
          <a:xfrm>
            <a:off x="0" y="9376977"/>
            <a:ext cx="2972547" cy="494108"/>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883852" y="9376977"/>
            <a:ext cx="2972547" cy="494108"/>
          </a:xfrm>
          <a:prstGeom prst="rect">
            <a:avLst/>
          </a:prstGeom>
        </p:spPr>
        <p:txBody>
          <a:bodyPr vert="horz" lIns="91440" tIns="45720" rIns="91440" bIns="45720" rtlCol="0" anchor="b"/>
          <a:lstStyle>
            <a:lvl1pPr algn="r">
              <a:defRPr sz="1200"/>
            </a:lvl1pPr>
          </a:lstStyle>
          <a:p>
            <a:fld id="{831F802D-D840-4487-A76F-C4C47DC7CA81}" type="slidenum">
              <a:rPr lang="en-GB" smtClean="0"/>
              <a:t>‹Nr.›</a:t>
            </a:fld>
            <a:endParaRPr lang="en-GB"/>
          </a:p>
        </p:txBody>
      </p:sp>
    </p:spTree>
    <p:extLst>
      <p:ext uri="{BB962C8B-B14F-4D97-AF65-F5344CB8AC3E}">
        <p14:creationId xmlns:p14="http://schemas.microsoft.com/office/powerpoint/2010/main" val="1291352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547" cy="494108"/>
          </a:xfrm>
          <a:prstGeom prst="rect">
            <a:avLst/>
          </a:prstGeom>
        </p:spPr>
        <p:txBody>
          <a:bodyPr vert="horz" lIns="91440" tIns="45720" rIns="91440" bIns="45720" rtlCol="0"/>
          <a:lstStyle>
            <a:lvl1pPr algn="l">
              <a:defRPr sz="1200">
                <a:cs typeface="+mn-cs"/>
              </a:defRPr>
            </a:lvl1pPr>
          </a:lstStyle>
          <a:p>
            <a:pPr>
              <a:defRPr/>
            </a:pPr>
            <a:endParaRPr lang="en-GB"/>
          </a:p>
        </p:txBody>
      </p:sp>
      <p:sp>
        <p:nvSpPr>
          <p:cNvPr id="3" name="Date Placeholder 2"/>
          <p:cNvSpPr>
            <a:spLocks noGrp="1"/>
          </p:cNvSpPr>
          <p:nvPr>
            <p:ph type="dt" idx="1"/>
          </p:nvPr>
        </p:nvSpPr>
        <p:spPr>
          <a:xfrm>
            <a:off x="3883852" y="0"/>
            <a:ext cx="2972547" cy="494108"/>
          </a:xfrm>
          <a:prstGeom prst="rect">
            <a:avLst/>
          </a:prstGeom>
        </p:spPr>
        <p:txBody>
          <a:bodyPr vert="horz" lIns="91440" tIns="45720" rIns="91440" bIns="45720" rtlCol="0"/>
          <a:lstStyle>
            <a:lvl1pPr algn="r">
              <a:defRPr sz="1200" smtClean="0">
                <a:cs typeface="+mn-cs"/>
              </a:defRPr>
            </a:lvl1pPr>
          </a:lstStyle>
          <a:p>
            <a:pPr>
              <a:defRPr/>
            </a:pPr>
            <a:fld id="{F02FE46F-56A2-4800-A67C-41A0C7F5DE30}" type="datetimeFigureOut">
              <a:rPr lang="en-GB"/>
              <a:pPr>
                <a:defRPr/>
              </a:pPr>
              <a:t>22/03/2016</a:t>
            </a:fld>
            <a:endParaRPr lang="en-GB"/>
          </a:p>
        </p:txBody>
      </p:sp>
      <p:sp>
        <p:nvSpPr>
          <p:cNvPr id="4" name="Slide Image Placeholder 3"/>
          <p:cNvSpPr>
            <a:spLocks noGrp="1" noRot="1" noChangeAspect="1"/>
          </p:cNvSpPr>
          <p:nvPr>
            <p:ph type="sldImg" idx="2"/>
          </p:nvPr>
        </p:nvSpPr>
        <p:spPr>
          <a:xfrm>
            <a:off x="960438" y="739775"/>
            <a:ext cx="4937125"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480" y="4690070"/>
            <a:ext cx="5487041" cy="4442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6977"/>
            <a:ext cx="2972547" cy="494108"/>
          </a:xfrm>
          <a:prstGeom prst="rect">
            <a:avLst/>
          </a:prstGeom>
        </p:spPr>
        <p:txBody>
          <a:bodyPr vert="horz" lIns="91440" tIns="45720" rIns="91440" bIns="45720" rtlCol="0" anchor="b"/>
          <a:lstStyle>
            <a:lvl1pPr algn="l">
              <a:defRPr sz="1200">
                <a:cs typeface="+mn-cs"/>
              </a:defRPr>
            </a:lvl1pPr>
          </a:lstStyle>
          <a:p>
            <a:pPr>
              <a:defRPr/>
            </a:pPr>
            <a:endParaRPr lang="en-GB"/>
          </a:p>
        </p:txBody>
      </p:sp>
      <p:sp>
        <p:nvSpPr>
          <p:cNvPr id="7" name="Slide Number Placeholder 6"/>
          <p:cNvSpPr>
            <a:spLocks noGrp="1"/>
          </p:cNvSpPr>
          <p:nvPr>
            <p:ph type="sldNum" sz="quarter" idx="5"/>
          </p:nvPr>
        </p:nvSpPr>
        <p:spPr>
          <a:xfrm>
            <a:off x="3883852" y="9376977"/>
            <a:ext cx="2972547" cy="494108"/>
          </a:xfrm>
          <a:prstGeom prst="rect">
            <a:avLst/>
          </a:prstGeom>
        </p:spPr>
        <p:txBody>
          <a:bodyPr vert="horz" lIns="91440" tIns="45720" rIns="91440" bIns="45720" rtlCol="0" anchor="b"/>
          <a:lstStyle>
            <a:lvl1pPr algn="r">
              <a:defRPr sz="1200" smtClean="0">
                <a:cs typeface="+mn-cs"/>
              </a:defRPr>
            </a:lvl1pPr>
          </a:lstStyle>
          <a:p>
            <a:pPr>
              <a:defRPr/>
            </a:pPr>
            <a:fld id="{69A9CBC8-6525-4D25-9862-4BCB70565ABA}" type="slidenum">
              <a:rPr lang="en-GB"/>
              <a:pPr>
                <a:defRPr/>
              </a:pPr>
              <a:t>‹Nr.›</a:t>
            </a:fld>
            <a:endParaRPr lang="en-GB"/>
          </a:p>
        </p:txBody>
      </p:sp>
    </p:spTree>
    <p:extLst>
      <p:ext uri="{BB962C8B-B14F-4D97-AF65-F5344CB8AC3E}">
        <p14:creationId xmlns:p14="http://schemas.microsoft.com/office/powerpoint/2010/main" val="30501274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2</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11</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12</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13</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14</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15</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16</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17</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18</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19</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20</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3</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21</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22</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23</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24</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25</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26</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27</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4</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5</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6</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7</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8</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9</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10</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t="-1000" b="-1000"/>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295400" y="2741613"/>
            <a:ext cx="7618413" cy="457200"/>
          </a:xfrm>
        </p:spPr>
        <p:txBody>
          <a:bodyPr/>
          <a:lstStyle>
            <a:lvl1pPr>
              <a:defRPr sz="2400">
                <a:solidFill>
                  <a:srgbClr val="887F6E"/>
                </a:solidFill>
              </a:defRPr>
            </a:lvl1pPr>
          </a:lstStyle>
          <a:p>
            <a:pPr lvl="0"/>
            <a:r>
              <a:rPr lang="en-GB" noProof="0" smtClean="0"/>
              <a:t>Click to edit Master title style</a:t>
            </a:r>
          </a:p>
        </p:txBody>
      </p:sp>
      <p:sp>
        <p:nvSpPr>
          <p:cNvPr id="6147" name="Rectangle 3"/>
          <p:cNvSpPr>
            <a:spLocks noGrp="1" noChangeArrowheads="1"/>
          </p:cNvSpPr>
          <p:nvPr>
            <p:ph type="subTitle" idx="1"/>
          </p:nvPr>
        </p:nvSpPr>
        <p:spPr>
          <a:xfrm>
            <a:off x="1295400" y="3295650"/>
            <a:ext cx="7618413" cy="457200"/>
          </a:xfrm>
        </p:spPr>
        <p:txBody>
          <a:bodyPr/>
          <a:lstStyle>
            <a:lvl1pPr marL="0" indent="0" algn="r">
              <a:buFontTx/>
              <a:buNone/>
              <a:defRPr sz="1800"/>
            </a:lvl1pPr>
          </a:lstStyle>
          <a:p>
            <a:pPr lvl="0"/>
            <a:r>
              <a:rPr lang="en-GB" noProof="0" smtClean="0"/>
              <a:t>Click to edit Master subtitle style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9D9030D1-9A54-442E-8EA1-8508DE09B6E8}" type="slidenum">
              <a:rPr lang="en-GB"/>
              <a:pPr>
                <a:defRPr/>
              </a:pPr>
              <a:t>‹Nr.›</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a:xfrm>
            <a:off x="455613" y="6354763"/>
            <a:ext cx="5334000" cy="363537"/>
          </a:xfrm>
        </p:spPr>
        <p:txBody>
          <a:bodyPr/>
          <a:lstStyle>
            <a:lvl1pPr>
              <a:defRPr/>
            </a:lvl1pPr>
          </a:lstStyle>
          <a:p>
            <a:pPr>
              <a:defRPr/>
            </a:pPr>
            <a:endParaRPr lang="en-GB"/>
          </a:p>
        </p:txBody>
      </p:sp>
      <p:sp>
        <p:nvSpPr>
          <p:cNvPr id="3" name="Espace réservé du numéro de diapositive 2"/>
          <p:cNvSpPr>
            <a:spLocks noGrp="1"/>
          </p:cNvSpPr>
          <p:nvPr>
            <p:ph type="sldNum" sz="quarter" idx="11"/>
          </p:nvPr>
        </p:nvSpPr>
        <p:spPr>
          <a:xfrm>
            <a:off x="7920038" y="6354763"/>
            <a:ext cx="763587" cy="363537"/>
          </a:xfrm>
        </p:spPr>
        <p:txBody>
          <a:bodyPr/>
          <a:lstStyle>
            <a:lvl1pPr>
              <a:defRPr/>
            </a:lvl1pPr>
          </a:lstStyle>
          <a:p>
            <a:pPr>
              <a:defRPr/>
            </a:pPr>
            <a:fld id="{48CC642E-23FC-4CFD-8381-25622B9060DF}" type="slidenum">
              <a:rPr lang="en-GB"/>
              <a:pPr>
                <a:defRPr/>
              </a:pPr>
              <a:t>‹Nr.›</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12813"/>
            <a:ext cx="8226425" cy="6873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752600"/>
            <a:ext cx="8226425" cy="4408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9" name="Rectangle 5"/>
          <p:cNvSpPr>
            <a:spLocks noGrp="1" noChangeArrowheads="1"/>
          </p:cNvSpPr>
          <p:nvPr>
            <p:ph type="ftr" sz="quarter" idx="3"/>
          </p:nvPr>
        </p:nvSpPr>
        <p:spPr bwMode="auto">
          <a:xfrm>
            <a:off x="455613" y="6354763"/>
            <a:ext cx="5334000" cy="36353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900">
                <a:solidFill>
                  <a:srgbClr val="887F6E"/>
                </a:solidFill>
                <a:cs typeface="+mn-cs"/>
              </a:defRPr>
            </a:lvl1pPr>
          </a:lstStyle>
          <a:p>
            <a:pPr>
              <a:defRPr/>
            </a:pPr>
            <a:endParaRPr lang="en-GB"/>
          </a:p>
        </p:txBody>
      </p:sp>
      <p:sp>
        <p:nvSpPr>
          <p:cNvPr id="1030" name="Rectangle 6"/>
          <p:cNvSpPr>
            <a:spLocks noGrp="1" noChangeArrowheads="1"/>
          </p:cNvSpPr>
          <p:nvPr>
            <p:ph type="sldNum" sz="quarter" idx="4"/>
          </p:nvPr>
        </p:nvSpPr>
        <p:spPr bwMode="auto">
          <a:xfrm>
            <a:off x="7920038" y="6354763"/>
            <a:ext cx="763587" cy="36353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900">
                <a:solidFill>
                  <a:srgbClr val="887F6E"/>
                </a:solidFill>
                <a:cs typeface="+mn-cs"/>
              </a:defRPr>
            </a:lvl1pPr>
          </a:lstStyle>
          <a:p>
            <a:pPr>
              <a:defRPr/>
            </a:pPr>
            <a:fld id="{3236B2A9-A7B5-41B6-8695-C7FEAEFF0ADD}" type="slidenum">
              <a:rPr lang="en-GB"/>
              <a:pPr>
                <a:defRPr/>
              </a:pPr>
              <a:t>‹Nr.›</a:t>
            </a:fld>
            <a:endParaRPr lang="en-GB"/>
          </a:p>
        </p:txBody>
      </p:sp>
    </p:spTree>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timing>
    <p:tnLst>
      <p:par>
        <p:cTn id="1" dur="indefinite" restart="never" nodeType="tmRoot"/>
      </p:par>
    </p:tnLst>
  </p:timing>
  <p:hf hdr="0"/>
  <p:txStyles>
    <p:titleStyle>
      <a:lvl1pPr algn="r" rtl="0" eaLnBrk="0" fontAlgn="base" hangingPunct="0">
        <a:spcBef>
          <a:spcPct val="0"/>
        </a:spcBef>
        <a:spcAft>
          <a:spcPct val="0"/>
        </a:spcAft>
        <a:defRPr sz="2200" b="1">
          <a:solidFill>
            <a:schemeClr val="bg1"/>
          </a:solidFill>
          <a:latin typeface="+mj-lt"/>
          <a:ea typeface="+mj-ea"/>
          <a:cs typeface="+mj-cs"/>
        </a:defRPr>
      </a:lvl1pPr>
      <a:lvl2pPr algn="r" rtl="0" eaLnBrk="0" fontAlgn="base" hangingPunct="0">
        <a:spcBef>
          <a:spcPct val="0"/>
        </a:spcBef>
        <a:spcAft>
          <a:spcPct val="0"/>
        </a:spcAft>
        <a:defRPr sz="2200" b="1">
          <a:solidFill>
            <a:schemeClr val="bg1"/>
          </a:solidFill>
          <a:latin typeface="Arial" charset="0"/>
        </a:defRPr>
      </a:lvl2pPr>
      <a:lvl3pPr algn="r" rtl="0" eaLnBrk="0" fontAlgn="base" hangingPunct="0">
        <a:spcBef>
          <a:spcPct val="0"/>
        </a:spcBef>
        <a:spcAft>
          <a:spcPct val="0"/>
        </a:spcAft>
        <a:defRPr sz="2200" b="1">
          <a:solidFill>
            <a:schemeClr val="bg1"/>
          </a:solidFill>
          <a:latin typeface="Arial" charset="0"/>
        </a:defRPr>
      </a:lvl3pPr>
      <a:lvl4pPr algn="r" rtl="0" eaLnBrk="0" fontAlgn="base" hangingPunct="0">
        <a:spcBef>
          <a:spcPct val="0"/>
        </a:spcBef>
        <a:spcAft>
          <a:spcPct val="0"/>
        </a:spcAft>
        <a:defRPr sz="2200" b="1">
          <a:solidFill>
            <a:schemeClr val="bg1"/>
          </a:solidFill>
          <a:latin typeface="Arial" charset="0"/>
        </a:defRPr>
      </a:lvl4pPr>
      <a:lvl5pPr algn="r" rtl="0" eaLnBrk="0" fontAlgn="base" hangingPunct="0">
        <a:spcBef>
          <a:spcPct val="0"/>
        </a:spcBef>
        <a:spcAft>
          <a:spcPct val="0"/>
        </a:spcAft>
        <a:defRPr sz="2200" b="1">
          <a:solidFill>
            <a:schemeClr val="bg1"/>
          </a:solidFill>
          <a:latin typeface="Arial" charset="0"/>
        </a:defRPr>
      </a:lvl5pPr>
      <a:lvl6pPr marL="457200" algn="r" rtl="0" fontAlgn="base">
        <a:spcBef>
          <a:spcPct val="0"/>
        </a:spcBef>
        <a:spcAft>
          <a:spcPct val="0"/>
        </a:spcAft>
        <a:defRPr sz="2200" b="1">
          <a:solidFill>
            <a:schemeClr val="bg1"/>
          </a:solidFill>
          <a:latin typeface="Arial" charset="0"/>
        </a:defRPr>
      </a:lvl6pPr>
      <a:lvl7pPr marL="914400" algn="r" rtl="0" fontAlgn="base">
        <a:spcBef>
          <a:spcPct val="0"/>
        </a:spcBef>
        <a:spcAft>
          <a:spcPct val="0"/>
        </a:spcAft>
        <a:defRPr sz="2200" b="1">
          <a:solidFill>
            <a:schemeClr val="bg1"/>
          </a:solidFill>
          <a:latin typeface="Arial" charset="0"/>
        </a:defRPr>
      </a:lvl7pPr>
      <a:lvl8pPr marL="1371600" algn="r" rtl="0" fontAlgn="base">
        <a:spcBef>
          <a:spcPct val="0"/>
        </a:spcBef>
        <a:spcAft>
          <a:spcPct val="0"/>
        </a:spcAft>
        <a:defRPr sz="2200" b="1">
          <a:solidFill>
            <a:schemeClr val="bg1"/>
          </a:solidFill>
          <a:latin typeface="Arial" charset="0"/>
        </a:defRPr>
      </a:lvl8pPr>
      <a:lvl9pPr marL="1828800" algn="r" rtl="0" fontAlgn="base">
        <a:spcBef>
          <a:spcPct val="0"/>
        </a:spcBef>
        <a:spcAft>
          <a:spcPct val="0"/>
        </a:spcAft>
        <a:defRPr sz="2200" b="1">
          <a:solidFill>
            <a:schemeClr val="bg1"/>
          </a:solidFill>
          <a:latin typeface="Arial" charset="0"/>
        </a:defRPr>
      </a:lvl9pPr>
    </p:titleStyle>
    <p:bodyStyle>
      <a:lvl1pPr marL="269875" indent="-269875" algn="l" rtl="0" eaLnBrk="0" fontAlgn="base" hangingPunct="0">
        <a:spcBef>
          <a:spcPct val="20000"/>
        </a:spcBef>
        <a:spcAft>
          <a:spcPct val="0"/>
        </a:spcAft>
        <a:buClr>
          <a:srgbClr val="887F6E"/>
        </a:buClr>
        <a:buChar char="•"/>
        <a:defRPr sz="2200">
          <a:solidFill>
            <a:schemeClr val="tx1"/>
          </a:solidFill>
          <a:latin typeface="+mn-lt"/>
          <a:ea typeface="+mn-ea"/>
          <a:cs typeface="+mn-cs"/>
        </a:defRPr>
      </a:lvl1pPr>
      <a:lvl2pPr marL="714375" indent="-265113" algn="l" rtl="0" eaLnBrk="0" fontAlgn="base" hangingPunct="0">
        <a:spcBef>
          <a:spcPct val="20000"/>
        </a:spcBef>
        <a:spcAft>
          <a:spcPct val="0"/>
        </a:spcAft>
        <a:buClr>
          <a:srgbClr val="887F6E"/>
        </a:buClr>
        <a:buChar char="•"/>
        <a:defRPr sz="2000">
          <a:solidFill>
            <a:schemeClr val="tx1"/>
          </a:solidFill>
          <a:latin typeface="+mn-lt"/>
        </a:defRPr>
      </a:lvl2pPr>
      <a:lvl3pPr marL="1160463" indent="-266700" algn="l" rtl="0" eaLnBrk="0" fontAlgn="base" hangingPunct="0">
        <a:spcBef>
          <a:spcPct val="20000"/>
        </a:spcBef>
        <a:spcAft>
          <a:spcPct val="0"/>
        </a:spcAft>
        <a:buClr>
          <a:srgbClr val="887F6E"/>
        </a:buClr>
        <a:buChar char="•"/>
        <a:defRPr>
          <a:solidFill>
            <a:schemeClr val="tx1"/>
          </a:solidFill>
          <a:latin typeface="+mn-lt"/>
        </a:defRPr>
      </a:lvl3pPr>
      <a:lvl4pPr marL="1617663" indent="-277813" algn="l" rtl="0" eaLnBrk="0" fontAlgn="base" hangingPunct="0">
        <a:spcBef>
          <a:spcPct val="20000"/>
        </a:spcBef>
        <a:spcAft>
          <a:spcPct val="0"/>
        </a:spcAft>
        <a:buClr>
          <a:srgbClr val="887F6E"/>
        </a:buClr>
        <a:buChar char="•"/>
        <a:defRPr>
          <a:solidFill>
            <a:schemeClr val="tx1"/>
          </a:solidFill>
          <a:latin typeface="+mn-lt"/>
        </a:defRPr>
      </a:lvl4pPr>
      <a:lvl5pPr marL="2066925" indent="-269875" algn="l" rtl="0" eaLnBrk="0" fontAlgn="base" hangingPunct="0">
        <a:spcBef>
          <a:spcPct val="20000"/>
        </a:spcBef>
        <a:spcAft>
          <a:spcPct val="0"/>
        </a:spcAft>
        <a:buClr>
          <a:srgbClr val="887F6E"/>
        </a:buClr>
        <a:buChar char="•"/>
        <a:defRPr>
          <a:solidFill>
            <a:schemeClr val="tx1"/>
          </a:solidFill>
          <a:latin typeface="+mn-lt"/>
        </a:defRPr>
      </a:lvl5pPr>
      <a:lvl6pPr marL="2524125" indent="-269875" algn="l" rtl="0" fontAlgn="base">
        <a:spcBef>
          <a:spcPct val="20000"/>
        </a:spcBef>
        <a:spcAft>
          <a:spcPct val="0"/>
        </a:spcAft>
        <a:buClr>
          <a:srgbClr val="887F6E"/>
        </a:buClr>
        <a:buChar char="•"/>
        <a:defRPr>
          <a:solidFill>
            <a:schemeClr val="tx1"/>
          </a:solidFill>
          <a:latin typeface="+mn-lt"/>
        </a:defRPr>
      </a:lvl6pPr>
      <a:lvl7pPr marL="2981325" indent="-269875" algn="l" rtl="0" fontAlgn="base">
        <a:spcBef>
          <a:spcPct val="20000"/>
        </a:spcBef>
        <a:spcAft>
          <a:spcPct val="0"/>
        </a:spcAft>
        <a:buClr>
          <a:srgbClr val="887F6E"/>
        </a:buClr>
        <a:buChar char="•"/>
        <a:defRPr>
          <a:solidFill>
            <a:schemeClr val="tx1"/>
          </a:solidFill>
          <a:latin typeface="+mn-lt"/>
        </a:defRPr>
      </a:lvl7pPr>
      <a:lvl8pPr marL="3438525" indent="-269875" algn="l" rtl="0" fontAlgn="base">
        <a:spcBef>
          <a:spcPct val="20000"/>
        </a:spcBef>
        <a:spcAft>
          <a:spcPct val="0"/>
        </a:spcAft>
        <a:buClr>
          <a:srgbClr val="887F6E"/>
        </a:buClr>
        <a:buChar char="•"/>
        <a:defRPr>
          <a:solidFill>
            <a:schemeClr val="tx1"/>
          </a:solidFill>
          <a:latin typeface="+mn-lt"/>
        </a:defRPr>
      </a:lvl8pPr>
      <a:lvl9pPr marL="3895725" indent="-269875" algn="l" rtl="0" fontAlgn="base">
        <a:spcBef>
          <a:spcPct val="20000"/>
        </a:spcBef>
        <a:spcAft>
          <a:spcPct val="0"/>
        </a:spcAft>
        <a:buClr>
          <a:srgbClr val="887F6E"/>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2305172" y="5146377"/>
            <a:ext cx="3626924" cy="1008112"/>
          </a:xfrm>
        </p:spPr>
        <p:txBody>
          <a:bodyPr/>
          <a:lstStyle/>
          <a:p>
            <a:pPr algn="l" eaLnBrk="1" hangingPunct="1"/>
            <a:r>
              <a:rPr lang="en-GB" dirty="0" smtClean="0"/>
              <a:t>Thomas Weilacher</a:t>
            </a:r>
            <a:br>
              <a:rPr lang="en-GB" dirty="0" smtClean="0"/>
            </a:br>
            <a:r>
              <a:rPr lang="en-GB" dirty="0" smtClean="0"/>
              <a:t>WG FM Chairman</a:t>
            </a:r>
            <a:br>
              <a:rPr lang="en-GB" dirty="0" smtClean="0"/>
            </a:br>
            <a:endParaRPr lang="en-GB" dirty="0" smtClean="0"/>
          </a:p>
        </p:txBody>
      </p:sp>
      <p:sp>
        <p:nvSpPr>
          <p:cNvPr id="6" name="Foliennummernplatzhalter 4"/>
          <p:cNvSpPr txBox="1">
            <a:spLocks/>
          </p:cNvSpPr>
          <p:nvPr/>
        </p:nvSpPr>
        <p:spPr>
          <a:xfrm>
            <a:off x="7920038" y="6354763"/>
            <a:ext cx="763587" cy="363537"/>
          </a:xfrm>
          <a:prstGeom prst="rect">
            <a:avLst/>
          </a:prstGeom>
        </p:spPr>
        <p:txBody>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9D9030D1-9A54-442E-8EA1-8508DE09B6E8}" type="slidenum">
              <a:rPr lang="en-GB" sz="1000" smtClean="0"/>
              <a:pPr algn="r">
                <a:defRPr/>
              </a:pPr>
              <a:t>1</a:t>
            </a:fld>
            <a:endParaRPr lang="en-GB" sz="1000" dirty="0"/>
          </a:p>
        </p:txBody>
      </p:sp>
      <p:sp>
        <p:nvSpPr>
          <p:cNvPr id="2" name="Textfeld 1"/>
          <p:cNvSpPr txBox="1"/>
          <p:nvPr/>
        </p:nvSpPr>
        <p:spPr>
          <a:xfrm>
            <a:off x="1979712" y="3198167"/>
            <a:ext cx="7164288" cy="1569660"/>
          </a:xfrm>
          <a:prstGeom prst="rect">
            <a:avLst/>
          </a:prstGeom>
          <a:noFill/>
        </p:spPr>
        <p:txBody>
          <a:bodyPr wrap="square" rtlCol="0">
            <a:spAutoFit/>
          </a:bodyPr>
          <a:lstStyle/>
          <a:p>
            <a:pPr algn="r"/>
            <a:r>
              <a:rPr lang="en-GB" sz="2400" b="1" dirty="0" smtClean="0">
                <a:solidFill>
                  <a:schemeClr val="accent2"/>
                </a:solidFill>
              </a:rPr>
              <a:t>CEPT Workshop on</a:t>
            </a:r>
          </a:p>
          <a:p>
            <a:pPr algn="r"/>
            <a:r>
              <a:rPr lang="en-GB" sz="2400" b="1" i="1" dirty="0" smtClean="0">
                <a:solidFill>
                  <a:srgbClr val="FF0000"/>
                </a:solidFill>
              </a:rPr>
              <a:t>Machine-To-Machine Communications (M2M)</a:t>
            </a:r>
          </a:p>
          <a:p>
            <a:pPr algn="r"/>
            <a:endParaRPr lang="de-DE" sz="2400" b="1" i="1" dirty="0">
              <a:solidFill>
                <a:srgbClr val="FF0000"/>
              </a:solidFill>
            </a:endParaRPr>
          </a:p>
          <a:p>
            <a:pPr algn="ctr"/>
            <a:r>
              <a:rPr lang="en-GB" sz="2400" b="1" i="1" dirty="0" smtClean="0">
                <a:solidFill>
                  <a:srgbClr val="00B050"/>
                </a:solidFill>
              </a:rPr>
              <a:t>Outcome; APs for ongoing activities</a:t>
            </a:r>
            <a:endParaRPr lang="en-GB" sz="2400" b="1" i="1" dirty="0">
              <a:solidFill>
                <a:srgbClr val="00B050"/>
              </a:solidFill>
            </a:endParaRPr>
          </a:p>
        </p:txBody>
      </p:sp>
      <p:sp>
        <p:nvSpPr>
          <p:cNvPr id="7" name="Text Placeholder 5"/>
          <p:cNvSpPr txBox="1">
            <a:spLocks/>
          </p:cNvSpPr>
          <p:nvPr/>
        </p:nvSpPr>
        <p:spPr bwMode="auto">
          <a:xfrm>
            <a:off x="5940152" y="5374316"/>
            <a:ext cx="2975248" cy="78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r" defTabSz="457200" rtl="0" eaLnBrk="0" fontAlgn="base" hangingPunct="0">
              <a:spcBef>
                <a:spcPct val="20000"/>
              </a:spcBef>
              <a:spcAft>
                <a:spcPct val="0"/>
              </a:spcAft>
              <a:buFont typeface="Arial" charset="0"/>
              <a:defRPr sz="1600" kern="1200">
                <a:solidFill>
                  <a:schemeClr val="tx1"/>
                </a:solidFill>
                <a:latin typeface="Arial"/>
                <a:ea typeface="ＭＳ Ｐゴシック" pitchFamily="-65" charset="-128"/>
                <a:cs typeface="ＭＳ Ｐゴシック" pitchFamily="-106" charset="-128"/>
              </a:defRPr>
            </a:lvl1pPr>
            <a:lvl2pPr marL="360363" indent="-360363" algn="l" defTabSz="457200" rtl="0" eaLnBrk="0" fontAlgn="base" hangingPunct="0">
              <a:spcBef>
                <a:spcPct val="20000"/>
              </a:spcBef>
              <a:spcAft>
                <a:spcPct val="0"/>
              </a:spcAft>
              <a:buClr>
                <a:srgbClr val="887F6E"/>
              </a:buClr>
              <a:buFont typeface="Arial" charset="0"/>
              <a:buChar char="•"/>
              <a:tabLst>
                <a:tab pos="360363" algn="l"/>
              </a:tabLst>
              <a:defRPr sz="2000" kern="1200">
                <a:solidFill>
                  <a:schemeClr val="tx1"/>
                </a:solidFill>
                <a:latin typeface="Arial"/>
                <a:ea typeface="ＭＳ Ｐゴシック" pitchFamily="-65" charset="-128"/>
                <a:cs typeface="ＭＳ Ｐゴシック" pitchFamily="-106" charset="-128"/>
              </a:defRPr>
            </a:lvl2pPr>
            <a:lvl3pPr marL="719138" indent="-358775" algn="l" defTabSz="457200" rtl="0" eaLnBrk="0" fontAlgn="base" hangingPunct="0">
              <a:spcBef>
                <a:spcPct val="20000"/>
              </a:spcBef>
              <a:spcAft>
                <a:spcPct val="0"/>
              </a:spcAft>
              <a:buClr>
                <a:srgbClr val="887F6E"/>
              </a:buClr>
              <a:buFont typeface="Arial" charset="0"/>
              <a:buChar char="•"/>
              <a:defRPr kern="1200">
                <a:solidFill>
                  <a:srgbClr val="000000"/>
                </a:solidFill>
                <a:latin typeface="Arial"/>
                <a:ea typeface="ＭＳ Ｐゴシック" pitchFamily="-65" charset="-128"/>
                <a:cs typeface="ＭＳ Ｐゴシック" pitchFamily="-106" charset="-128"/>
              </a:defRPr>
            </a:lvl3pPr>
            <a:lvl4pPr marL="1079500" indent="-360363" algn="l" defTabSz="457200" rtl="0" eaLnBrk="0" fontAlgn="base" hangingPunct="0">
              <a:spcBef>
                <a:spcPct val="20000"/>
              </a:spcBef>
              <a:spcAft>
                <a:spcPct val="0"/>
              </a:spcAft>
              <a:buClr>
                <a:srgbClr val="887F6E"/>
              </a:buClr>
              <a:buFont typeface="Arial" charset="0"/>
              <a:buChar char="•"/>
              <a:tabLst>
                <a:tab pos="1079500" algn="l"/>
              </a:tabLst>
              <a:defRPr kern="1200">
                <a:solidFill>
                  <a:srgbClr val="000000"/>
                </a:solidFill>
                <a:latin typeface="Arial"/>
                <a:ea typeface="ＭＳ Ｐゴシック" pitchFamily="-65" charset="-128"/>
                <a:cs typeface="ＭＳ Ｐゴシック" pitchFamily="-106" charset="-128"/>
              </a:defRPr>
            </a:lvl4pPr>
            <a:lvl5pPr marL="1528763" indent="-449263" algn="l" defTabSz="457200" rtl="0" eaLnBrk="0" fontAlgn="base" hangingPunct="0">
              <a:spcBef>
                <a:spcPct val="20000"/>
              </a:spcBef>
              <a:spcAft>
                <a:spcPct val="0"/>
              </a:spcAft>
              <a:buClr>
                <a:srgbClr val="887F6E"/>
              </a:buClr>
              <a:buFont typeface="Arial" charset="0"/>
              <a:buChar char="•"/>
              <a:defRPr kern="1200">
                <a:solidFill>
                  <a:schemeClr val="tx1"/>
                </a:solidFill>
                <a:latin typeface="Arial"/>
                <a:ea typeface="ＭＳ Ｐゴシック" pitchFamily="-65" charset="-128"/>
                <a:cs typeface="ＭＳ Ｐゴシック" pitchFamily="-106"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r>
              <a:rPr lang="en-GB" dirty="0" smtClean="0">
                <a:latin typeface="Arial" charset="0"/>
                <a:ea typeface="ＭＳ Ｐゴシック" pitchFamily="34" charset="-128"/>
              </a:rPr>
              <a:t>Mainz / Germany</a:t>
            </a:r>
          </a:p>
          <a:p>
            <a:pPr marL="0" indent="0"/>
            <a:r>
              <a:rPr lang="en-GB" dirty="0" smtClean="0">
                <a:latin typeface="Arial" charset="0"/>
                <a:ea typeface="ＭＳ Ｐゴシック" pitchFamily="34" charset="-128"/>
              </a:rPr>
              <a:t>21 – 22 March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p>
          <a:p>
            <a:pPr eaLnBrk="1" hangingPunct="1"/>
            <a:r>
              <a:rPr lang="en-GB" dirty="0" smtClean="0">
                <a:solidFill>
                  <a:srgbClr val="002060"/>
                </a:solidFill>
              </a:rPr>
              <a:t>PMR </a:t>
            </a:r>
            <a:r>
              <a:rPr lang="en-GB" dirty="0">
                <a:solidFill>
                  <a:srgbClr val="002060"/>
                </a:solidFill>
              </a:rPr>
              <a:t>solutions were described, notably in the 400 MHz </a:t>
            </a:r>
            <a:r>
              <a:rPr lang="en-GB" dirty="0" smtClean="0">
                <a:solidFill>
                  <a:srgbClr val="002060"/>
                </a:solidFill>
              </a:rPr>
              <a:t>band, </a:t>
            </a:r>
            <a:r>
              <a:rPr lang="en-GB" dirty="0">
                <a:solidFill>
                  <a:srgbClr val="002060"/>
                </a:solidFill>
              </a:rPr>
              <a:t>in particular for mission-critical M2M applications and platforms, or where there is a need for a larger degree of customising the network to the needs of the M2M network provider</a:t>
            </a:r>
            <a:r>
              <a:rPr lang="en-GB" dirty="0" smtClean="0">
                <a:solidFill>
                  <a:srgbClr val="002060"/>
                </a:solidFill>
              </a:rPr>
              <a:t>.</a:t>
            </a:r>
          </a:p>
          <a:p>
            <a:pPr eaLnBrk="1" hangingPunct="1"/>
            <a:r>
              <a:rPr lang="en-GB" dirty="0" smtClean="0">
                <a:solidFill>
                  <a:srgbClr val="002060"/>
                </a:solidFill>
              </a:rPr>
              <a:t>Different </a:t>
            </a:r>
            <a:r>
              <a:rPr lang="en-GB" dirty="0">
                <a:solidFill>
                  <a:srgbClr val="002060"/>
                </a:solidFill>
              </a:rPr>
              <a:t>models, dedicated and shared IoT networks, also hybrids, are possible, and may be driven by business case needs. This could also trigger the need to find synergies for common national </a:t>
            </a:r>
            <a:r>
              <a:rPr lang="en-GB" dirty="0" smtClean="0">
                <a:solidFill>
                  <a:srgbClr val="002060"/>
                </a:solidFill>
              </a:rPr>
              <a:t>platforms.</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10</a:t>
            </a:fld>
            <a:endParaRPr lang="en-GB"/>
          </a:p>
        </p:txBody>
      </p:sp>
    </p:spTree>
    <p:extLst>
      <p:ext uri="{BB962C8B-B14F-4D97-AF65-F5344CB8AC3E}">
        <p14:creationId xmlns:p14="http://schemas.microsoft.com/office/powerpoint/2010/main" val="272836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67544" y="1700808"/>
            <a:ext cx="8226425" cy="4896544"/>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p>
          <a:p>
            <a:pPr eaLnBrk="1" hangingPunct="1"/>
            <a:r>
              <a:rPr lang="en-GB" dirty="0" smtClean="0">
                <a:solidFill>
                  <a:srgbClr val="002060"/>
                </a:solidFill>
              </a:rPr>
              <a:t>Appropriate authorisation/notification for </a:t>
            </a:r>
            <a:r>
              <a:rPr lang="en-GB" u="sng" dirty="0" smtClean="0">
                <a:solidFill>
                  <a:srgbClr val="002060"/>
                </a:solidFill>
              </a:rPr>
              <a:t>shared</a:t>
            </a:r>
            <a:r>
              <a:rPr lang="en-GB" dirty="0" smtClean="0">
                <a:solidFill>
                  <a:srgbClr val="002060"/>
                </a:solidFill>
              </a:rPr>
              <a:t> spectrum access </a:t>
            </a:r>
            <a:r>
              <a:rPr lang="en-GB" dirty="0">
                <a:solidFill>
                  <a:srgbClr val="002060"/>
                </a:solidFill>
              </a:rPr>
              <a:t>(especially in 400 MHz, 870-876/915-921 MHz</a:t>
            </a:r>
            <a:r>
              <a:rPr lang="en-GB" dirty="0" smtClean="0">
                <a:solidFill>
                  <a:srgbClr val="002060"/>
                </a:solidFill>
              </a:rPr>
              <a:t>) for achieving coexistence between M2M and the incumbent applications as well as between various M2M networks (see also ECC Report 132) may be an option and should further be considered.</a:t>
            </a:r>
          </a:p>
          <a:p>
            <a:pPr eaLnBrk="1" hangingPunct="1"/>
            <a:r>
              <a:rPr lang="en-GB" dirty="0" smtClean="0">
                <a:solidFill>
                  <a:srgbClr val="002060"/>
                </a:solidFill>
              </a:rPr>
              <a:t>Extra high voltage and high voltage smart grid will require enhanced communication and resilience systems.</a:t>
            </a:r>
          </a:p>
          <a:p>
            <a:pPr eaLnBrk="1" hangingPunct="1"/>
            <a:r>
              <a:rPr lang="en-GB" dirty="0" smtClean="0">
                <a:solidFill>
                  <a:srgbClr val="002060"/>
                </a:solidFill>
              </a:rPr>
              <a:t>Low voltage smart grid might be appropriate for licence exempted M2M spectrum.</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11</a:t>
            </a:fld>
            <a:endParaRPr lang="en-GB"/>
          </a:p>
        </p:txBody>
      </p:sp>
    </p:spTree>
    <p:extLst>
      <p:ext uri="{BB962C8B-B14F-4D97-AF65-F5344CB8AC3E}">
        <p14:creationId xmlns:p14="http://schemas.microsoft.com/office/powerpoint/2010/main" val="272836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67544" y="1700808"/>
            <a:ext cx="8226425" cy="4896544"/>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p>
          <a:p>
            <a:pPr eaLnBrk="1" hangingPunct="1"/>
            <a:r>
              <a:rPr lang="en-GB" dirty="0" smtClean="0">
                <a:solidFill>
                  <a:srgbClr val="002060"/>
                </a:solidFill>
              </a:rPr>
              <a:t>Consideration </a:t>
            </a:r>
            <a:r>
              <a:rPr lang="en-GB" dirty="0">
                <a:solidFill>
                  <a:srgbClr val="002060"/>
                </a:solidFill>
              </a:rPr>
              <a:t>of the requirements for Mesh-Networks (self-organisation, indoor/outdoor frequency agile systems). Spectrum </a:t>
            </a:r>
            <a:r>
              <a:rPr lang="en-GB" dirty="0" smtClean="0">
                <a:solidFill>
                  <a:srgbClr val="002060"/>
                </a:solidFill>
              </a:rPr>
              <a:t>requirements: 3 MHz (minimum).</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12</a:t>
            </a:fld>
            <a:endParaRPr lang="en-GB"/>
          </a:p>
        </p:txBody>
      </p:sp>
    </p:spTree>
    <p:extLst>
      <p:ext uri="{BB962C8B-B14F-4D97-AF65-F5344CB8AC3E}">
        <p14:creationId xmlns:p14="http://schemas.microsoft.com/office/powerpoint/2010/main" val="786572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br>
              <a:rPr lang="de-DE" u="sng" dirty="0" smtClean="0">
                <a:solidFill>
                  <a:srgbClr val="002060"/>
                </a:solidFill>
              </a:rPr>
            </a:br>
            <a:endParaRPr lang="de-DE" u="sng" dirty="0" smtClean="0">
              <a:solidFill>
                <a:srgbClr val="002060"/>
              </a:solidFill>
            </a:endParaRPr>
          </a:p>
          <a:p>
            <a:pPr eaLnBrk="1" hangingPunct="1"/>
            <a:r>
              <a:rPr lang="en-GB" dirty="0" smtClean="0">
                <a:solidFill>
                  <a:srgbClr val="002060"/>
                </a:solidFill>
              </a:rPr>
              <a:t>Additionally</a:t>
            </a:r>
            <a:r>
              <a:rPr lang="en-GB" dirty="0" smtClean="0">
                <a:solidFill>
                  <a:srgbClr val="002060"/>
                </a:solidFill>
              </a:rPr>
              <a:t>, 5G </a:t>
            </a:r>
            <a:r>
              <a:rPr lang="en-GB" dirty="0">
                <a:solidFill>
                  <a:srgbClr val="002060"/>
                </a:solidFill>
              </a:rPr>
              <a:t>spectrum will be considered under Agenda Item 1.13 of WRC-19 dealing with IMT2020 but spectrum options are above 24 GHz and technical conditions may not be suitable for many M2M </a:t>
            </a:r>
            <a:r>
              <a:rPr lang="en-GB" dirty="0" smtClean="0">
                <a:solidFill>
                  <a:srgbClr val="002060"/>
                </a:solidFill>
              </a:rPr>
              <a:t>applications</a:t>
            </a:r>
            <a:r>
              <a:rPr lang="en-GB" dirty="0">
                <a:solidFill>
                  <a:srgbClr val="002060"/>
                </a:solidFill>
              </a:rPr>
              <a:t> (what is the contribution for Massive IoT and critical IOT </a:t>
            </a:r>
            <a:r>
              <a:rPr lang="en-GB" dirty="0" smtClean="0">
                <a:solidFill>
                  <a:srgbClr val="002060"/>
                </a:solidFill>
              </a:rPr>
              <a:t>?).</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13</a:t>
            </a:fld>
            <a:endParaRPr lang="en-GB"/>
          </a:p>
        </p:txBody>
      </p:sp>
    </p:spTree>
    <p:extLst>
      <p:ext uri="{BB962C8B-B14F-4D97-AF65-F5344CB8AC3E}">
        <p14:creationId xmlns:p14="http://schemas.microsoft.com/office/powerpoint/2010/main" val="2728361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br>
              <a:rPr lang="de-DE" u="sng" dirty="0" smtClean="0">
                <a:solidFill>
                  <a:srgbClr val="002060"/>
                </a:solidFill>
              </a:rPr>
            </a:br>
            <a:endParaRPr lang="de-DE" u="sng" dirty="0" smtClean="0">
              <a:solidFill>
                <a:srgbClr val="002060"/>
              </a:solidFill>
            </a:endParaRPr>
          </a:p>
          <a:p>
            <a:pPr eaLnBrk="1" hangingPunct="1"/>
            <a:r>
              <a:rPr lang="en-GB" dirty="0" smtClean="0">
                <a:solidFill>
                  <a:srgbClr val="002060"/>
                </a:solidFill>
              </a:rPr>
              <a:t>There </a:t>
            </a:r>
            <a:r>
              <a:rPr lang="en-GB" dirty="0">
                <a:solidFill>
                  <a:srgbClr val="002060"/>
                </a:solidFill>
              </a:rPr>
              <a:t>are several challenging needs for some of the M2M applications: massive deployments (up to several ten thousands of devices per km</a:t>
            </a:r>
            <a:r>
              <a:rPr lang="en-GB" baseline="30000" dirty="0">
                <a:solidFill>
                  <a:srgbClr val="002060"/>
                </a:solidFill>
              </a:rPr>
              <a:t>2</a:t>
            </a:r>
            <a:r>
              <a:rPr lang="en-GB" dirty="0">
                <a:solidFill>
                  <a:srgbClr val="002060"/>
                </a:solidFill>
              </a:rPr>
              <a:t> in metropolitan areas</a:t>
            </a:r>
            <a:r>
              <a:rPr lang="en-GB" dirty="0" smtClean="0">
                <a:solidFill>
                  <a:srgbClr val="002060"/>
                </a:solidFill>
              </a:rPr>
              <a:t>); </a:t>
            </a:r>
            <a:r>
              <a:rPr lang="en-GB" dirty="0">
                <a:solidFill>
                  <a:srgbClr val="002060"/>
                </a:solidFill>
              </a:rPr>
              <a:t>but also in some cases, </a:t>
            </a:r>
            <a:r>
              <a:rPr lang="en-GB" dirty="0" smtClean="0">
                <a:solidFill>
                  <a:srgbClr val="002060"/>
                </a:solidFill>
              </a:rPr>
              <a:t>very high </a:t>
            </a:r>
            <a:r>
              <a:rPr lang="en-GB" dirty="0">
                <a:solidFill>
                  <a:srgbClr val="002060"/>
                </a:solidFill>
              </a:rPr>
              <a:t>reliable and very low latency communications.</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14</a:t>
            </a:fld>
            <a:endParaRPr lang="en-GB"/>
          </a:p>
        </p:txBody>
      </p:sp>
    </p:spTree>
    <p:extLst>
      <p:ext uri="{BB962C8B-B14F-4D97-AF65-F5344CB8AC3E}">
        <p14:creationId xmlns:p14="http://schemas.microsoft.com/office/powerpoint/2010/main" val="2355822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br>
              <a:rPr lang="de-DE" u="sng" dirty="0" smtClean="0">
                <a:solidFill>
                  <a:srgbClr val="002060"/>
                </a:solidFill>
              </a:rPr>
            </a:br>
            <a:endParaRPr lang="de-DE" u="sng" dirty="0" smtClean="0">
              <a:solidFill>
                <a:srgbClr val="002060"/>
              </a:solidFill>
            </a:endParaRPr>
          </a:p>
          <a:p>
            <a:pPr eaLnBrk="1" hangingPunct="1"/>
            <a:r>
              <a:rPr lang="en-GB" dirty="0" smtClean="0">
                <a:solidFill>
                  <a:srgbClr val="002060"/>
                </a:solidFill>
              </a:rPr>
              <a:t>So </a:t>
            </a:r>
            <a:r>
              <a:rPr lang="en-GB" dirty="0">
                <a:solidFill>
                  <a:srgbClr val="002060"/>
                </a:solidFill>
              </a:rPr>
              <a:t>far, some </a:t>
            </a:r>
            <a:r>
              <a:rPr lang="en-GB" dirty="0" smtClean="0">
                <a:solidFill>
                  <a:srgbClr val="002060"/>
                </a:solidFill>
              </a:rPr>
              <a:t>demand </a:t>
            </a:r>
            <a:r>
              <a:rPr lang="en-GB" dirty="0">
                <a:solidFill>
                  <a:srgbClr val="002060"/>
                </a:solidFill>
              </a:rPr>
              <a:t>has been expressed for </a:t>
            </a:r>
            <a:r>
              <a:rPr lang="en-GB" dirty="0" smtClean="0">
                <a:solidFill>
                  <a:srgbClr val="002060"/>
                </a:solidFill>
              </a:rPr>
              <a:t>licence-exempt </a:t>
            </a:r>
            <a:r>
              <a:rPr lang="en-GB" dirty="0">
                <a:solidFill>
                  <a:srgbClr val="002060"/>
                </a:solidFill>
              </a:rPr>
              <a:t>usage of the 1900-1920 MHz band (DECT community, some SRDs); </a:t>
            </a:r>
            <a:r>
              <a:rPr lang="en-GB" dirty="0" smtClean="0">
                <a:solidFill>
                  <a:srgbClr val="002060"/>
                </a:solidFill>
              </a:rPr>
              <a:t>ECC is ready to consider candidate applications for more efficient use of spectrum (see also draft CEPT Report 59).</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15</a:t>
            </a:fld>
            <a:endParaRPr lang="en-GB"/>
          </a:p>
        </p:txBody>
      </p:sp>
    </p:spTree>
    <p:extLst>
      <p:ext uri="{BB962C8B-B14F-4D97-AF65-F5344CB8AC3E}">
        <p14:creationId xmlns:p14="http://schemas.microsoft.com/office/powerpoint/2010/main" val="2728361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br>
              <a:rPr lang="de-DE" u="sng" dirty="0" smtClean="0">
                <a:solidFill>
                  <a:srgbClr val="002060"/>
                </a:solidFill>
              </a:rPr>
            </a:br>
            <a:endParaRPr lang="de-DE" u="sng" dirty="0" smtClean="0">
              <a:solidFill>
                <a:srgbClr val="002060"/>
              </a:solidFill>
            </a:endParaRPr>
          </a:p>
          <a:p>
            <a:pPr eaLnBrk="1" hangingPunct="1"/>
            <a:r>
              <a:rPr lang="en-GB" u="sng" dirty="0" smtClean="0">
                <a:solidFill>
                  <a:srgbClr val="002060"/>
                </a:solidFill>
              </a:rPr>
              <a:t>Example </a:t>
            </a:r>
            <a:r>
              <a:rPr lang="en-GB" u="sng" dirty="0">
                <a:solidFill>
                  <a:srgbClr val="002060"/>
                </a:solidFill>
              </a:rPr>
              <a:t>Technologies (there are many more</a:t>
            </a:r>
            <a:r>
              <a:rPr lang="en-GB" u="sng" dirty="0" smtClean="0">
                <a:solidFill>
                  <a:srgbClr val="002060"/>
                </a:solidFill>
              </a:rPr>
              <a:t>):</a:t>
            </a:r>
            <a:br>
              <a:rPr lang="en-GB" u="sng" dirty="0" smtClean="0">
                <a:solidFill>
                  <a:srgbClr val="002060"/>
                </a:solidFill>
              </a:rPr>
            </a:br>
            <a:r>
              <a:rPr lang="en-GB" dirty="0" smtClean="0">
                <a:solidFill>
                  <a:srgbClr val="002060"/>
                </a:solidFill>
              </a:rPr>
              <a:t/>
            </a:r>
            <a:br>
              <a:rPr lang="en-GB" dirty="0" smtClean="0">
                <a:solidFill>
                  <a:srgbClr val="002060"/>
                </a:solidFill>
              </a:rPr>
            </a:br>
            <a:r>
              <a:rPr lang="en-GB" u="sng" dirty="0" smtClean="0">
                <a:solidFill>
                  <a:srgbClr val="002060"/>
                </a:solidFill>
              </a:rPr>
              <a:t>cellular</a:t>
            </a:r>
            <a:r>
              <a:rPr lang="en-GB" u="sng" dirty="0">
                <a:solidFill>
                  <a:srgbClr val="002060"/>
                </a:solidFill>
              </a:rPr>
              <a:t>: </a:t>
            </a:r>
            <a:r>
              <a:rPr lang="en-GB" dirty="0">
                <a:solidFill>
                  <a:srgbClr val="002060"/>
                </a:solidFill>
              </a:rPr>
              <a:t>EC-GSM-IoT, NB-IoT, LTE-M, 5G </a:t>
            </a:r>
            <a:r>
              <a:rPr lang="en-GB" dirty="0" smtClean="0">
                <a:solidFill>
                  <a:srgbClr val="002060"/>
                </a:solidFill>
              </a:rPr>
              <a:t>MTC;</a:t>
            </a:r>
            <a:br>
              <a:rPr lang="en-GB" dirty="0" smtClean="0">
                <a:solidFill>
                  <a:srgbClr val="002060"/>
                </a:solidFill>
              </a:rPr>
            </a:br>
            <a:r>
              <a:rPr lang="en-GB" u="sng" dirty="0" smtClean="0">
                <a:solidFill>
                  <a:srgbClr val="002060"/>
                </a:solidFill>
              </a:rPr>
              <a:t>autonomous</a:t>
            </a:r>
            <a:r>
              <a:rPr lang="en-GB" u="sng" dirty="0">
                <a:solidFill>
                  <a:srgbClr val="002060"/>
                </a:solidFill>
              </a:rPr>
              <a:t>, licence-exempt: </a:t>
            </a:r>
            <a:r>
              <a:rPr lang="en-GB" dirty="0">
                <a:solidFill>
                  <a:srgbClr val="002060"/>
                </a:solidFill>
              </a:rPr>
              <a:t>802.11ah, BTLE, 802.15.4q, DECT</a:t>
            </a:r>
            <a:r>
              <a:rPr lang="en-GB" dirty="0" smtClean="0">
                <a:solidFill>
                  <a:srgbClr val="002060"/>
                </a:solidFill>
              </a:rPr>
              <a:t>);</a:t>
            </a:r>
            <a:br>
              <a:rPr lang="en-GB" dirty="0" smtClean="0">
                <a:solidFill>
                  <a:srgbClr val="002060"/>
                </a:solidFill>
              </a:rPr>
            </a:br>
            <a:r>
              <a:rPr lang="en-GB" u="sng" dirty="0" smtClean="0">
                <a:solidFill>
                  <a:srgbClr val="002060"/>
                </a:solidFill>
              </a:rPr>
              <a:t>dedicated </a:t>
            </a:r>
            <a:r>
              <a:rPr lang="en-GB" u="sng" dirty="0">
                <a:solidFill>
                  <a:srgbClr val="002060"/>
                </a:solidFill>
              </a:rPr>
              <a:t>network: </a:t>
            </a:r>
            <a:r>
              <a:rPr lang="en-GB" dirty="0">
                <a:solidFill>
                  <a:srgbClr val="002060"/>
                </a:solidFill>
              </a:rPr>
              <a:t>LTN, RPMA, </a:t>
            </a:r>
            <a:r>
              <a:rPr lang="en-GB" dirty="0" err="1">
                <a:solidFill>
                  <a:srgbClr val="002060"/>
                </a:solidFill>
              </a:rPr>
              <a:t>WMbus</a:t>
            </a:r>
            <a:r>
              <a:rPr lang="en-GB" dirty="0">
                <a:solidFill>
                  <a:srgbClr val="002060"/>
                </a:solidFill>
              </a:rPr>
              <a:t>, 802.15.4g.</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16</a:t>
            </a:fld>
            <a:endParaRPr lang="en-GB"/>
          </a:p>
        </p:txBody>
      </p:sp>
    </p:spTree>
    <p:extLst>
      <p:ext uri="{BB962C8B-B14F-4D97-AF65-F5344CB8AC3E}">
        <p14:creationId xmlns:p14="http://schemas.microsoft.com/office/powerpoint/2010/main" val="3680666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67544" y="1700808"/>
            <a:ext cx="8226425" cy="4824536"/>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p>
          <a:p>
            <a:pPr eaLnBrk="1" hangingPunct="1"/>
            <a:r>
              <a:rPr lang="en-GB" dirty="0" smtClean="0">
                <a:solidFill>
                  <a:srgbClr val="002060"/>
                </a:solidFill>
              </a:rPr>
              <a:t>Broad </a:t>
            </a:r>
            <a:r>
              <a:rPr lang="en-GB" dirty="0">
                <a:solidFill>
                  <a:srgbClr val="002060"/>
                </a:solidFill>
              </a:rPr>
              <a:t>designation (technology neutral) to MFCN / ECN </a:t>
            </a:r>
            <a:r>
              <a:rPr lang="en-GB" dirty="0" smtClean="0">
                <a:solidFill>
                  <a:srgbClr val="002060"/>
                </a:solidFill>
              </a:rPr>
              <a:t>also enables </a:t>
            </a:r>
            <a:r>
              <a:rPr lang="en-GB" dirty="0">
                <a:solidFill>
                  <a:srgbClr val="002060"/>
                </a:solidFill>
              </a:rPr>
              <a:t>M2M usage</a:t>
            </a:r>
            <a:r>
              <a:rPr lang="en-GB" dirty="0" smtClean="0">
                <a:solidFill>
                  <a:srgbClr val="002060"/>
                </a:solidFill>
              </a:rPr>
              <a:t>.</a:t>
            </a:r>
          </a:p>
          <a:p>
            <a:pPr eaLnBrk="1" hangingPunct="1"/>
            <a:r>
              <a:rPr lang="en-GB" dirty="0" err="1" smtClean="0">
                <a:solidFill>
                  <a:srgbClr val="002060"/>
                </a:solidFill>
              </a:rPr>
              <a:t>QoS</a:t>
            </a:r>
            <a:r>
              <a:rPr lang="en-GB" dirty="0" smtClean="0">
                <a:solidFill>
                  <a:srgbClr val="002060"/>
                </a:solidFill>
              </a:rPr>
              <a:t> to be considered .</a:t>
            </a:r>
          </a:p>
          <a:p>
            <a:pPr eaLnBrk="1" hangingPunct="1"/>
            <a:r>
              <a:rPr lang="en-GB" dirty="0" smtClean="0">
                <a:solidFill>
                  <a:srgbClr val="002060"/>
                </a:solidFill>
              </a:rPr>
              <a:t>Road safety related ITS</a:t>
            </a:r>
            <a:r>
              <a:rPr lang="en-GB" dirty="0">
                <a:solidFill>
                  <a:srgbClr val="002060"/>
                </a:solidFill>
              </a:rPr>
              <a:t>: </a:t>
            </a:r>
            <a:r>
              <a:rPr lang="en-GB" dirty="0" smtClean="0">
                <a:solidFill>
                  <a:srgbClr val="002060"/>
                </a:solidFill>
              </a:rPr>
              <a:t>How </a:t>
            </a:r>
            <a:r>
              <a:rPr lang="en-GB" dirty="0">
                <a:solidFill>
                  <a:srgbClr val="002060"/>
                </a:solidFill>
              </a:rPr>
              <a:t>could the interoperability / coexistence of different technologies be ensured (ITS-G5, LTE-V2X) in the band 5875-5905 MHz? Views from OEMs are also relevant. Hybrid solutions with vehicle sensor platforms will also play an important role in the future developments towards improved road-safety</a:t>
            </a:r>
            <a:r>
              <a:rPr lang="en-GB" dirty="0" smtClean="0">
                <a:solidFill>
                  <a:srgbClr val="002060"/>
                </a:solidFill>
              </a:rPr>
              <a:t>.</a:t>
            </a:r>
          </a:p>
          <a:p>
            <a:pPr eaLnBrk="1" hangingPunct="1"/>
            <a:r>
              <a:rPr lang="en-GB" dirty="0" smtClean="0">
                <a:solidFill>
                  <a:srgbClr val="002060"/>
                </a:solidFill>
              </a:rPr>
              <a:t>The potential interest in ITS in the range 5855-5875 MHz and 5905-5925 MHz is to be considered.</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17</a:t>
            </a:fld>
            <a:endParaRPr lang="en-GB"/>
          </a:p>
        </p:txBody>
      </p:sp>
    </p:spTree>
    <p:extLst>
      <p:ext uri="{BB962C8B-B14F-4D97-AF65-F5344CB8AC3E}">
        <p14:creationId xmlns:p14="http://schemas.microsoft.com/office/powerpoint/2010/main" val="36806661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p>
          <a:p>
            <a:pPr eaLnBrk="1" hangingPunct="1"/>
            <a:r>
              <a:rPr lang="en-GB" dirty="0" smtClean="0">
                <a:solidFill>
                  <a:srgbClr val="002060"/>
                </a:solidFill>
              </a:rPr>
              <a:t>Interoperability </a:t>
            </a:r>
            <a:r>
              <a:rPr lang="en-GB" dirty="0">
                <a:solidFill>
                  <a:srgbClr val="002060"/>
                </a:solidFill>
              </a:rPr>
              <a:t>between M2M devices should be achieved (non-proprietary standards</a:t>
            </a:r>
            <a:r>
              <a:rPr lang="en-GB" dirty="0" smtClean="0">
                <a:solidFill>
                  <a:srgbClr val="002060"/>
                </a:solidFill>
              </a:rPr>
              <a:t>).</a:t>
            </a:r>
          </a:p>
          <a:p>
            <a:pPr eaLnBrk="1" hangingPunct="1"/>
            <a:r>
              <a:rPr lang="en-GB" dirty="0" smtClean="0">
                <a:solidFill>
                  <a:srgbClr val="002060"/>
                </a:solidFill>
              </a:rPr>
              <a:t>Spectrum </a:t>
            </a:r>
            <a:r>
              <a:rPr lang="en-GB" dirty="0">
                <a:solidFill>
                  <a:srgbClr val="002060"/>
                </a:solidFill>
              </a:rPr>
              <a:t>for Wireless Industrial Applications </a:t>
            </a:r>
            <a:r>
              <a:rPr lang="en-GB" dirty="0" smtClean="0">
                <a:solidFill>
                  <a:srgbClr val="002060"/>
                </a:solidFill>
              </a:rPr>
              <a:t>(WIA) in </a:t>
            </a:r>
            <a:r>
              <a:rPr lang="en-GB" dirty="0">
                <a:solidFill>
                  <a:srgbClr val="002060"/>
                </a:solidFill>
              </a:rPr>
              <a:t>the range 1.4 GHz … 6 GHz (about 80 MHz, e.g. 2 x 40 </a:t>
            </a:r>
            <a:r>
              <a:rPr lang="en-GB" dirty="0" smtClean="0">
                <a:solidFill>
                  <a:srgbClr val="002060"/>
                </a:solidFill>
              </a:rPr>
              <a:t>MHz, required by the industry) </a:t>
            </a:r>
            <a:r>
              <a:rPr lang="en-GB" dirty="0">
                <a:solidFill>
                  <a:srgbClr val="002060"/>
                </a:solidFill>
              </a:rPr>
              <a:t>may need some review, by taking into account </a:t>
            </a:r>
            <a:r>
              <a:rPr lang="en-GB">
                <a:solidFill>
                  <a:srgbClr val="002060"/>
                </a:solidFill>
              </a:rPr>
              <a:t>global </a:t>
            </a:r>
            <a:r>
              <a:rPr lang="en-GB" smtClean="0">
                <a:solidFill>
                  <a:srgbClr val="002060"/>
                </a:solidFill>
              </a:rPr>
              <a:t>requirements. </a:t>
            </a:r>
            <a:r>
              <a:rPr lang="en-GB" dirty="0" smtClean="0">
                <a:solidFill>
                  <a:srgbClr val="002060"/>
                </a:solidFill>
              </a:rPr>
              <a:t>Band 1900-1920 MHz may be part of the discussion.</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18</a:t>
            </a:fld>
            <a:endParaRPr lang="en-GB"/>
          </a:p>
        </p:txBody>
      </p:sp>
    </p:spTree>
    <p:extLst>
      <p:ext uri="{BB962C8B-B14F-4D97-AF65-F5344CB8AC3E}">
        <p14:creationId xmlns:p14="http://schemas.microsoft.com/office/powerpoint/2010/main" val="36806661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br>
              <a:rPr lang="de-DE" u="sng" dirty="0" smtClean="0">
                <a:solidFill>
                  <a:srgbClr val="002060"/>
                </a:solidFill>
              </a:rPr>
            </a:br>
            <a:endParaRPr lang="de-DE" u="sng" dirty="0" smtClean="0">
              <a:solidFill>
                <a:srgbClr val="002060"/>
              </a:solidFill>
            </a:endParaRPr>
          </a:p>
          <a:p>
            <a:pPr eaLnBrk="1" hangingPunct="1"/>
            <a:r>
              <a:rPr lang="en-GB" u="sng" dirty="0" smtClean="0">
                <a:solidFill>
                  <a:srgbClr val="002060"/>
                </a:solidFill>
              </a:rPr>
              <a:t>Additional </a:t>
            </a:r>
            <a:r>
              <a:rPr lang="en-GB" u="sng" dirty="0">
                <a:solidFill>
                  <a:srgbClr val="002060"/>
                </a:solidFill>
              </a:rPr>
              <a:t>ideas on national </a:t>
            </a:r>
            <a:r>
              <a:rPr lang="en-GB" u="sng" dirty="0" smtClean="0">
                <a:solidFill>
                  <a:srgbClr val="002060"/>
                </a:solidFill>
              </a:rPr>
              <a:t>level (not already addressed above):</a:t>
            </a:r>
            <a:r>
              <a:rPr lang="en-GB" u="sng" dirty="0">
                <a:solidFill>
                  <a:srgbClr val="002060"/>
                </a:solidFill>
              </a:rPr>
              <a:t/>
            </a:r>
            <a:br>
              <a:rPr lang="en-GB" u="sng" dirty="0">
                <a:solidFill>
                  <a:srgbClr val="002060"/>
                </a:solidFill>
              </a:rPr>
            </a:br>
            <a:r>
              <a:rPr lang="en-GB" u="sng" dirty="0">
                <a:solidFill>
                  <a:srgbClr val="002060"/>
                </a:solidFill>
              </a:rPr>
              <a:t/>
            </a:r>
            <a:br>
              <a:rPr lang="en-GB" u="sng" dirty="0">
                <a:solidFill>
                  <a:srgbClr val="002060"/>
                </a:solidFill>
              </a:rPr>
            </a:br>
            <a:r>
              <a:rPr lang="en-GB" b="1" dirty="0" smtClean="0">
                <a:solidFill>
                  <a:srgbClr val="002060"/>
                </a:solidFill>
              </a:rPr>
              <a:t>UK:</a:t>
            </a:r>
            <a:r>
              <a:rPr lang="en-GB" dirty="0" smtClean="0">
                <a:solidFill>
                  <a:srgbClr val="002060"/>
                </a:solidFill>
              </a:rPr>
              <a:t> Further ideas </a:t>
            </a:r>
            <a:r>
              <a:rPr lang="en-GB" dirty="0">
                <a:solidFill>
                  <a:srgbClr val="002060"/>
                </a:solidFill>
              </a:rPr>
              <a:t>for 55-68 MHz, 70.5-71.5 MHz and 80.0-81.5 MHz</a:t>
            </a:r>
            <a:r>
              <a:rPr lang="en-GB" dirty="0" smtClean="0">
                <a:solidFill>
                  <a:srgbClr val="002060"/>
                </a:solidFill>
              </a:rPr>
              <a:t>.</a:t>
            </a:r>
            <a:br>
              <a:rPr lang="en-GB" dirty="0" smtClean="0">
                <a:solidFill>
                  <a:srgbClr val="002060"/>
                </a:solidFill>
              </a:rPr>
            </a:br>
            <a:r>
              <a:rPr lang="en-GB" b="1" dirty="0">
                <a:solidFill>
                  <a:srgbClr val="002060"/>
                </a:solidFill>
              </a:rPr>
              <a:t>RUS:</a:t>
            </a:r>
            <a:r>
              <a:rPr lang="en-GB" dirty="0">
                <a:solidFill>
                  <a:srgbClr val="002060"/>
                </a:solidFill>
              </a:rPr>
              <a:t> Bands are under study (licensed / licence exempt usage</a:t>
            </a:r>
            <a:r>
              <a:rPr lang="en-GB" dirty="0" smtClean="0">
                <a:solidFill>
                  <a:srgbClr val="002060"/>
                </a:solidFill>
              </a:rPr>
              <a:t>). Question: What about satellite based solutions?</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19</a:t>
            </a:fld>
            <a:endParaRPr lang="en-GB"/>
          </a:p>
        </p:txBody>
      </p:sp>
    </p:spTree>
    <p:extLst>
      <p:ext uri="{BB962C8B-B14F-4D97-AF65-F5344CB8AC3E}">
        <p14:creationId xmlns:p14="http://schemas.microsoft.com/office/powerpoint/2010/main" val="3680666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br>
              <a:rPr lang="de-DE" u="sng" dirty="0" smtClean="0">
                <a:solidFill>
                  <a:srgbClr val="002060"/>
                </a:solidFill>
              </a:rPr>
            </a:br>
            <a:endParaRPr lang="en-GB" u="sng" dirty="0" smtClean="0">
              <a:solidFill>
                <a:srgbClr val="002060"/>
              </a:solidFill>
            </a:endParaRPr>
          </a:p>
          <a:p>
            <a:pPr eaLnBrk="1" hangingPunct="1"/>
            <a:r>
              <a:rPr lang="en-GB" dirty="0" smtClean="0">
                <a:solidFill>
                  <a:srgbClr val="002060"/>
                </a:solidFill>
              </a:rPr>
              <a:t>3GPP </a:t>
            </a:r>
            <a:r>
              <a:rPr lang="en-GB" dirty="0">
                <a:solidFill>
                  <a:srgbClr val="002060"/>
                </a:solidFill>
              </a:rPr>
              <a:t>has defined solutions for M2M, i.e. EC-GSM-IoT, LTE-M and NB-IoT. In particular, NB-IoT (based on 200 kHz channel bandwidth) can be easily inserted in GSM, UMTS or LTE bands and can be considered as flexible when it comes to deployment and enables easy implementation. 3GPP Release 15 “pre-5G”, will include M2M solutions (target dates: June 2018, and Release 16 by end of 2019).</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2</a:t>
            </a:fld>
            <a:endParaRPr lang="en-GB"/>
          </a:p>
        </p:txBody>
      </p:sp>
    </p:spTree>
    <p:extLst>
      <p:ext uri="{BB962C8B-B14F-4D97-AF65-F5344CB8AC3E}">
        <p14:creationId xmlns:p14="http://schemas.microsoft.com/office/powerpoint/2010/main" val="20591459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br>
              <a:rPr lang="de-DE" u="sng" dirty="0" smtClean="0">
                <a:solidFill>
                  <a:srgbClr val="002060"/>
                </a:solidFill>
              </a:rPr>
            </a:br>
            <a:endParaRPr lang="de-DE" u="sng" dirty="0" smtClean="0">
              <a:solidFill>
                <a:srgbClr val="002060"/>
              </a:solidFill>
            </a:endParaRPr>
          </a:p>
          <a:p>
            <a:pPr eaLnBrk="1" hangingPunct="1"/>
            <a:r>
              <a:rPr lang="en-GB" u="sng" dirty="0" smtClean="0">
                <a:solidFill>
                  <a:srgbClr val="002060"/>
                </a:solidFill>
              </a:rPr>
              <a:t>Additional </a:t>
            </a:r>
            <a:r>
              <a:rPr lang="en-GB" u="sng" dirty="0">
                <a:solidFill>
                  <a:srgbClr val="002060"/>
                </a:solidFill>
              </a:rPr>
              <a:t>ideas on national </a:t>
            </a:r>
            <a:r>
              <a:rPr lang="en-GB" u="sng" dirty="0" smtClean="0">
                <a:solidFill>
                  <a:srgbClr val="002060"/>
                </a:solidFill>
              </a:rPr>
              <a:t>level (not already addressed above):</a:t>
            </a:r>
            <a:r>
              <a:rPr lang="en-GB" u="sng" dirty="0">
                <a:solidFill>
                  <a:srgbClr val="002060"/>
                </a:solidFill>
              </a:rPr>
              <a:t/>
            </a:r>
            <a:br>
              <a:rPr lang="en-GB" u="sng" dirty="0">
                <a:solidFill>
                  <a:srgbClr val="002060"/>
                </a:solidFill>
              </a:rPr>
            </a:br>
            <a:r>
              <a:rPr lang="en-GB" u="sng" dirty="0">
                <a:solidFill>
                  <a:srgbClr val="002060"/>
                </a:solidFill>
              </a:rPr>
              <a:t/>
            </a:r>
            <a:br>
              <a:rPr lang="en-GB" u="sng" dirty="0">
                <a:solidFill>
                  <a:srgbClr val="002060"/>
                </a:solidFill>
              </a:rPr>
            </a:br>
            <a:r>
              <a:rPr lang="en-GB" b="1" dirty="0" smtClean="0">
                <a:solidFill>
                  <a:srgbClr val="002060"/>
                </a:solidFill>
              </a:rPr>
              <a:t>France:</a:t>
            </a:r>
            <a:r>
              <a:rPr lang="en-GB" dirty="0" smtClean="0">
                <a:solidFill>
                  <a:srgbClr val="002060"/>
                </a:solidFill>
              </a:rPr>
              <a:t> </a:t>
            </a:r>
            <a:r>
              <a:rPr lang="en-GB" dirty="0">
                <a:solidFill>
                  <a:srgbClr val="002060"/>
                </a:solidFill>
              </a:rPr>
              <a:t>Main targeted bands: 870-876 MHz, 915-921 MHz (but also new spectrum regulatory approach within 862-870 MHz); focus on 915-921 MHz (no national demand for E-GSM-R).</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20</a:t>
            </a:fld>
            <a:endParaRPr lang="en-GB"/>
          </a:p>
        </p:txBody>
      </p:sp>
    </p:spTree>
    <p:extLst>
      <p:ext uri="{BB962C8B-B14F-4D97-AF65-F5344CB8AC3E}">
        <p14:creationId xmlns:p14="http://schemas.microsoft.com/office/powerpoint/2010/main" val="2101973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p>
          <a:p>
            <a:pPr eaLnBrk="1" hangingPunct="1"/>
            <a:r>
              <a:rPr lang="en-GB" u="sng" dirty="0" smtClean="0">
                <a:solidFill>
                  <a:srgbClr val="002060"/>
                </a:solidFill>
              </a:rPr>
              <a:t>Additional </a:t>
            </a:r>
            <a:r>
              <a:rPr lang="en-GB" u="sng" dirty="0">
                <a:solidFill>
                  <a:srgbClr val="002060"/>
                </a:solidFill>
              </a:rPr>
              <a:t>ideas on national </a:t>
            </a:r>
            <a:r>
              <a:rPr lang="en-GB" u="sng" dirty="0" smtClean="0">
                <a:solidFill>
                  <a:srgbClr val="002060"/>
                </a:solidFill>
              </a:rPr>
              <a:t>level (not already addressed above):</a:t>
            </a:r>
            <a:r>
              <a:rPr lang="en-GB" u="sng" dirty="0">
                <a:solidFill>
                  <a:srgbClr val="002060"/>
                </a:solidFill>
              </a:rPr>
              <a:t/>
            </a:r>
            <a:br>
              <a:rPr lang="en-GB" u="sng" dirty="0">
                <a:solidFill>
                  <a:srgbClr val="002060"/>
                </a:solidFill>
              </a:rPr>
            </a:br>
            <a:r>
              <a:rPr lang="en-GB" b="1" dirty="0">
                <a:solidFill>
                  <a:srgbClr val="002060"/>
                </a:solidFill>
              </a:rPr>
              <a:t>D</a:t>
            </a:r>
            <a:r>
              <a:rPr lang="en-GB" b="1" dirty="0" smtClean="0">
                <a:solidFill>
                  <a:srgbClr val="002060"/>
                </a:solidFill>
              </a:rPr>
              <a:t>:</a:t>
            </a:r>
            <a:r>
              <a:rPr lang="en-GB" dirty="0" smtClean="0">
                <a:solidFill>
                  <a:srgbClr val="002060"/>
                </a:solidFill>
              </a:rPr>
              <a:t> </a:t>
            </a:r>
            <a:r>
              <a:rPr lang="en-GB" dirty="0">
                <a:solidFill>
                  <a:srgbClr val="002060"/>
                </a:solidFill>
              </a:rPr>
              <a:t>Use of harmonised bands (look at the supply side). For new applications / bands: established ECC/ETSI process to be used</a:t>
            </a:r>
            <a:r>
              <a:rPr lang="en-GB" dirty="0" smtClean="0">
                <a:solidFill>
                  <a:srgbClr val="002060"/>
                </a:solidFill>
              </a:rPr>
              <a:t>.</a:t>
            </a:r>
            <a:r>
              <a:rPr lang="en-GB" dirty="0">
                <a:solidFill>
                  <a:srgbClr val="002060"/>
                </a:solidFill>
              </a:rPr>
              <a:t/>
            </a:r>
            <a:br>
              <a:rPr lang="en-GB" dirty="0">
                <a:solidFill>
                  <a:srgbClr val="002060"/>
                </a:solidFill>
              </a:rPr>
            </a:br>
            <a:r>
              <a:rPr lang="en-GB" b="1" dirty="0" smtClean="0">
                <a:solidFill>
                  <a:srgbClr val="002060"/>
                </a:solidFill>
              </a:rPr>
              <a:t>SWE:</a:t>
            </a:r>
            <a:r>
              <a:rPr lang="en-GB" dirty="0">
                <a:solidFill>
                  <a:srgbClr val="002060"/>
                </a:solidFill>
              </a:rPr>
              <a:t> Most M2M applications can be carried over </a:t>
            </a:r>
            <a:r>
              <a:rPr lang="en-GB" dirty="0" smtClean="0">
                <a:solidFill>
                  <a:srgbClr val="002060"/>
                </a:solidFill>
              </a:rPr>
              <a:t>SRDs, RLANs, </a:t>
            </a:r>
            <a:r>
              <a:rPr lang="en-GB" dirty="0">
                <a:solidFill>
                  <a:srgbClr val="002060"/>
                </a:solidFill>
              </a:rPr>
              <a:t>PMR or </a:t>
            </a:r>
            <a:r>
              <a:rPr lang="en-GB" dirty="0" smtClean="0">
                <a:solidFill>
                  <a:srgbClr val="002060"/>
                </a:solidFill>
              </a:rPr>
              <a:t>WBB (Wireless Broadband); </a:t>
            </a:r>
            <a:r>
              <a:rPr lang="en-GB" dirty="0">
                <a:solidFill>
                  <a:srgbClr val="002060"/>
                </a:solidFill>
              </a:rPr>
              <a:t>general </a:t>
            </a:r>
            <a:r>
              <a:rPr lang="en-GB" dirty="0" smtClean="0">
                <a:solidFill>
                  <a:srgbClr val="002060"/>
                </a:solidFill>
              </a:rPr>
              <a:t>national strategy / </a:t>
            </a:r>
            <a:r>
              <a:rPr lang="en-GB" dirty="0">
                <a:solidFill>
                  <a:srgbClr val="002060"/>
                </a:solidFill>
              </a:rPr>
              <a:t>management of spectrum demand (7 steps, for specific cases a faster process would be wishful).</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21</a:t>
            </a:fld>
            <a:endParaRPr lang="en-GB"/>
          </a:p>
        </p:txBody>
      </p:sp>
    </p:spTree>
    <p:extLst>
      <p:ext uri="{BB962C8B-B14F-4D97-AF65-F5344CB8AC3E}">
        <p14:creationId xmlns:p14="http://schemas.microsoft.com/office/powerpoint/2010/main" val="32774613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Numbering</a:t>
            </a:r>
            <a:r>
              <a:rPr lang="de-DE" u="sng" dirty="0" smtClean="0">
                <a:solidFill>
                  <a:srgbClr val="002060"/>
                </a:solidFill>
              </a:rPr>
              <a:t>:</a:t>
            </a:r>
            <a:br>
              <a:rPr lang="de-DE" u="sng" dirty="0" smtClean="0">
                <a:solidFill>
                  <a:srgbClr val="002060"/>
                </a:solidFill>
              </a:rPr>
            </a:br>
            <a:endParaRPr lang="de-DE" u="sng" dirty="0" smtClean="0">
              <a:solidFill>
                <a:srgbClr val="002060"/>
              </a:solidFill>
            </a:endParaRPr>
          </a:p>
          <a:p>
            <a:pPr eaLnBrk="1" hangingPunct="1"/>
            <a:r>
              <a:rPr lang="en-GB" dirty="0" smtClean="0">
                <a:solidFill>
                  <a:srgbClr val="002060"/>
                </a:solidFill>
              </a:rPr>
              <a:t>Not </a:t>
            </a:r>
            <a:r>
              <a:rPr lang="en-GB" dirty="0">
                <a:solidFill>
                  <a:srgbClr val="002060"/>
                </a:solidFill>
              </a:rPr>
              <a:t>all M2M devices will require public numbering resources but the demand will still be significant</a:t>
            </a:r>
            <a:r>
              <a:rPr lang="en-GB" dirty="0" smtClean="0">
                <a:solidFill>
                  <a:srgbClr val="002060"/>
                </a:solidFill>
              </a:rPr>
              <a:t>.</a:t>
            </a:r>
          </a:p>
          <a:p>
            <a:pPr eaLnBrk="1" hangingPunct="1"/>
            <a:r>
              <a:rPr lang="en-GB" dirty="0" smtClean="0">
                <a:solidFill>
                  <a:srgbClr val="002060"/>
                </a:solidFill>
              </a:rPr>
              <a:t>Embedded smart card technology (</a:t>
            </a:r>
            <a:r>
              <a:rPr lang="en-GB" dirty="0" err="1" smtClean="0">
                <a:solidFill>
                  <a:srgbClr val="002060"/>
                </a:solidFill>
              </a:rPr>
              <a:t>eUICC</a:t>
            </a:r>
            <a:r>
              <a:rPr lang="en-GB" dirty="0" smtClean="0">
                <a:solidFill>
                  <a:srgbClr val="002060"/>
                </a:solidFill>
              </a:rPr>
              <a:t> (“</a:t>
            </a:r>
            <a:r>
              <a:rPr lang="en-GB" dirty="0" err="1" smtClean="0">
                <a:solidFill>
                  <a:srgbClr val="002060"/>
                </a:solidFill>
              </a:rPr>
              <a:t>eSIM</a:t>
            </a:r>
            <a:r>
              <a:rPr lang="en-GB" dirty="0" smtClean="0">
                <a:solidFill>
                  <a:srgbClr val="002060"/>
                </a:solidFill>
              </a:rPr>
              <a:t>”)) would </a:t>
            </a:r>
            <a:r>
              <a:rPr lang="en-GB" dirty="0">
                <a:solidFill>
                  <a:srgbClr val="002060"/>
                </a:solidFill>
              </a:rPr>
              <a:t>seem to provide a solution to the “operator lock-in” issue as well as providing a platform for M2M device manufacturers to leverage economies of scale in the supply chain. A standardised approach is advisable and there are still some key questions to be resolved.</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22</a:t>
            </a:fld>
            <a:endParaRPr lang="en-GB"/>
          </a:p>
        </p:txBody>
      </p:sp>
    </p:spTree>
    <p:extLst>
      <p:ext uri="{BB962C8B-B14F-4D97-AF65-F5344CB8AC3E}">
        <p14:creationId xmlns:p14="http://schemas.microsoft.com/office/powerpoint/2010/main" val="36806661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Numbering</a:t>
            </a:r>
            <a:r>
              <a:rPr lang="de-DE" u="sng" dirty="0" smtClean="0">
                <a:solidFill>
                  <a:srgbClr val="002060"/>
                </a:solidFill>
              </a:rPr>
              <a:t>:</a:t>
            </a:r>
            <a:br>
              <a:rPr lang="de-DE" u="sng" dirty="0" smtClean="0">
                <a:solidFill>
                  <a:srgbClr val="002060"/>
                </a:solidFill>
              </a:rPr>
            </a:br>
            <a:endParaRPr lang="de-DE" u="sng" dirty="0" smtClean="0">
              <a:solidFill>
                <a:srgbClr val="002060"/>
              </a:solidFill>
            </a:endParaRPr>
          </a:p>
          <a:p>
            <a:pPr eaLnBrk="1" hangingPunct="1"/>
            <a:r>
              <a:rPr lang="en-GB" dirty="0" smtClean="0">
                <a:solidFill>
                  <a:srgbClr val="002060"/>
                </a:solidFill>
              </a:rPr>
              <a:t>Number </a:t>
            </a:r>
            <a:r>
              <a:rPr lang="en-GB" dirty="0">
                <a:solidFill>
                  <a:srgbClr val="002060"/>
                </a:solidFill>
              </a:rPr>
              <a:t>portability does not seem to be relevant for M2M but the end-user right to retain use of a number when switching is clear in the Universal Services Directive</a:t>
            </a:r>
            <a:r>
              <a:rPr lang="en-GB" dirty="0" smtClean="0">
                <a:solidFill>
                  <a:srgbClr val="002060"/>
                </a:solidFill>
              </a:rPr>
              <a:t>. </a:t>
            </a:r>
            <a:r>
              <a:rPr lang="en-GB" dirty="0">
                <a:solidFill>
                  <a:srgbClr val="002060"/>
                </a:solidFill>
              </a:rPr>
              <a:t>This requirement needs careful consideration in the forthcoming review of the framework to take account of the M2M market and might be revisited in order to encompass the switching of M2M connectivity provider.</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23</a:t>
            </a:fld>
            <a:endParaRPr lang="en-GB"/>
          </a:p>
        </p:txBody>
      </p:sp>
    </p:spTree>
    <p:extLst>
      <p:ext uri="{BB962C8B-B14F-4D97-AF65-F5344CB8AC3E}">
        <p14:creationId xmlns:p14="http://schemas.microsoft.com/office/powerpoint/2010/main" val="1035019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Numbering</a:t>
            </a:r>
            <a:r>
              <a:rPr lang="de-DE" u="sng" dirty="0" smtClean="0">
                <a:solidFill>
                  <a:srgbClr val="002060"/>
                </a:solidFill>
              </a:rPr>
              <a:t>:</a:t>
            </a:r>
            <a:br>
              <a:rPr lang="de-DE" u="sng" dirty="0" smtClean="0">
                <a:solidFill>
                  <a:srgbClr val="002060"/>
                </a:solidFill>
              </a:rPr>
            </a:br>
            <a:endParaRPr lang="de-DE" u="sng" dirty="0" smtClean="0">
              <a:solidFill>
                <a:srgbClr val="002060"/>
              </a:solidFill>
            </a:endParaRPr>
          </a:p>
          <a:p>
            <a:pPr eaLnBrk="1" hangingPunct="1"/>
            <a:r>
              <a:rPr lang="en-GB" dirty="0" smtClean="0">
                <a:solidFill>
                  <a:srgbClr val="002060"/>
                </a:solidFill>
              </a:rPr>
              <a:t>No </a:t>
            </a:r>
            <a:r>
              <a:rPr lang="en-GB" dirty="0">
                <a:solidFill>
                  <a:srgbClr val="002060"/>
                </a:solidFill>
              </a:rPr>
              <a:t>special treatment of IoT services and/or M2M communication appears necessary at this time, except for certain areas where a clarification and/or a new approach might be appropriate (e.g. roaming, switching, number portability</a:t>
            </a:r>
            <a:r>
              <a:rPr lang="en-GB" dirty="0" smtClean="0">
                <a:solidFill>
                  <a:srgbClr val="002060"/>
                </a:solidFill>
              </a:rPr>
              <a:t>).</a:t>
            </a:r>
          </a:p>
          <a:p>
            <a:pPr eaLnBrk="1" hangingPunct="1"/>
            <a:r>
              <a:rPr lang="en-GB" dirty="0" smtClean="0">
                <a:solidFill>
                  <a:srgbClr val="002060"/>
                </a:solidFill>
              </a:rPr>
              <a:t>A </a:t>
            </a:r>
            <a:r>
              <a:rPr lang="en-GB" dirty="0">
                <a:solidFill>
                  <a:srgbClr val="002060"/>
                </a:solidFill>
              </a:rPr>
              <a:t>consensus view was expressed by all panellists that a new European Numbering solution was not necessary.</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24</a:t>
            </a:fld>
            <a:endParaRPr lang="en-GB"/>
          </a:p>
        </p:txBody>
      </p:sp>
    </p:spTree>
    <p:extLst>
      <p:ext uri="{BB962C8B-B14F-4D97-AF65-F5344CB8AC3E}">
        <p14:creationId xmlns:p14="http://schemas.microsoft.com/office/powerpoint/2010/main" val="10350190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Numbering</a:t>
            </a:r>
            <a:r>
              <a:rPr lang="de-DE" u="sng" dirty="0" smtClean="0">
                <a:solidFill>
                  <a:srgbClr val="002060"/>
                </a:solidFill>
              </a:rPr>
              <a:t>:</a:t>
            </a:r>
            <a:br>
              <a:rPr lang="de-DE" u="sng" dirty="0" smtClean="0">
                <a:solidFill>
                  <a:srgbClr val="002060"/>
                </a:solidFill>
              </a:rPr>
            </a:br>
            <a:endParaRPr lang="de-DE" u="sng" dirty="0" smtClean="0">
              <a:solidFill>
                <a:srgbClr val="002060"/>
              </a:solidFill>
            </a:endParaRPr>
          </a:p>
          <a:p>
            <a:pPr eaLnBrk="1" hangingPunct="1"/>
            <a:r>
              <a:rPr lang="en-GB" dirty="0" smtClean="0">
                <a:solidFill>
                  <a:srgbClr val="002060"/>
                </a:solidFill>
              </a:rPr>
              <a:t>In </a:t>
            </a:r>
            <a:r>
              <a:rPr lang="en-GB" dirty="0">
                <a:solidFill>
                  <a:srgbClr val="002060"/>
                </a:solidFill>
              </a:rPr>
              <a:t>the area of numbering there may be a scope for considering the creation of a light-touch Pan-EU </a:t>
            </a:r>
            <a:r>
              <a:rPr lang="en-GB" dirty="0" smtClean="0">
                <a:solidFill>
                  <a:srgbClr val="002060"/>
                </a:solidFill>
              </a:rPr>
              <a:t>Authorisation/Notification </a:t>
            </a:r>
            <a:r>
              <a:rPr lang="en-GB" dirty="0">
                <a:solidFill>
                  <a:srgbClr val="002060"/>
                </a:solidFill>
              </a:rPr>
              <a:t>for M2M/IoT to reflect customer demand and facilitate pan-EU service provision.</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25</a:t>
            </a:fld>
            <a:endParaRPr lang="en-GB"/>
          </a:p>
        </p:txBody>
      </p:sp>
    </p:spTree>
    <p:extLst>
      <p:ext uri="{BB962C8B-B14F-4D97-AF65-F5344CB8AC3E}">
        <p14:creationId xmlns:p14="http://schemas.microsoft.com/office/powerpoint/2010/main" val="10350190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700736"/>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Numbering</a:t>
            </a:r>
            <a:r>
              <a:rPr lang="de-DE" u="sng" dirty="0" smtClean="0">
                <a:solidFill>
                  <a:srgbClr val="002060"/>
                </a:solidFill>
              </a:rPr>
              <a:t>:</a:t>
            </a:r>
          </a:p>
          <a:p>
            <a:pPr eaLnBrk="1" hangingPunct="1"/>
            <a:r>
              <a:rPr lang="en-GB" dirty="0" smtClean="0">
                <a:solidFill>
                  <a:srgbClr val="002060"/>
                </a:solidFill>
              </a:rPr>
              <a:t>Extra-territorial </a:t>
            </a:r>
            <a:r>
              <a:rPr lang="en-GB" dirty="0">
                <a:solidFill>
                  <a:srgbClr val="002060"/>
                </a:solidFill>
              </a:rPr>
              <a:t>use of E.164 numbers is an inevitable evolution particularly in an M2M market that is inherently global. Use of national numbers and international ITU-numbers should be considered as complementary options for the provision of global M2M services without being promoted, imposed or prevented by regulation. Some of the challenges with international resources could be investigated further. However, transparency regarding the extra-territorial use of national numbers needs to be promoted, without putting disproportionate burdens on the M2M market.</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26</a:t>
            </a:fld>
            <a:endParaRPr lang="en-GB"/>
          </a:p>
        </p:txBody>
      </p:sp>
    </p:spTree>
    <p:extLst>
      <p:ext uri="{BB962C8B-B14F-4D97-AF65-F5344CB8AC3E}">
        <p14:creationId xmlns:p14="http://schemas.microsoft.com/office/powerpoint/2010/main" val="1832205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endParaRPr lang="de-DE" u="sng" dirty="0" smtClean="0">
              <a:solidFill>
                <a:srgbClr val="002060"/>
              </a:solidFill>
            </a:endParaRPr>
          </a:p>
          <a:p>
            <a:pPr marL="0" indent="0" eaLnBrk="1" hangingPunct="1">
              <a:buNone/>
            </a:pPr>
            <a:endParaRPr lang="de-DE" u="sng" dirty="0">
              <a:solidFill>
                <a:srgbClr val="002060"/>
              </a:solidFill>
            </a:endParaRPr>
          </a:p>
          <a:p>
            <a:pPr marL="0" indent="0" eaLnBrk="1" hangingPunct="1">
              <a:buNone/>
            </a:pPr>
            <a:endParaRPr lang="de-DE" sz="4000" b="1" dirty="0" smtClean="0">
              <a:solidFill>
                <a:srgbClr val="FF0000"/>
              </a:solidFill>
            </a:endParaRPr>
          </a:p>
          <a:p>
            <a:pPr marL="0" indent="0" algn="ctr" eaLnBrk="1" hangingPunct="1">
              <a:buNone/>
            </a:pPr>
            <a:r>
              <a:rPr lang="de-DE" sz="4000" b="1" dirty="0" err="1" smtClean="0">
                <a:solidFill>
                  <a:srgbClr val="FF0000"/>
                </a:solidFill>
              </a:rPr>
              <a:t>Thank</a:t>
            </a:r>
            <a:r>
              <a:rPr lang="de-DE" sz="4000" b="1" dirty="0" smtClean="0">
                <a:solidFill>
                  <a:srgbClr val="FF0000"/>
                </a:solidFill>
              </a:rPr>
              <a:t> </a:t>
            </a:r>
            <a:r>
              <a:rPr lang="de-DE" sz="4000" b="1" dirty="0" err="1" smtClean="0">
                <a:solidFill>
                  <a:srgbClr val="FF0000"/>
                </a:solidFill>
              </a:rPr>
              <a:t>you</a:t>
            </a:r>
            <a:r>
              <a:rPr lang="de-DE" sz="4000" b="1" dirty="0" smtClean="0">
                <a:solidFill>
                  <a:srgbClr val="FF0000"/>
                </a:solidFill>
              </a:rPr>
              <a:t> </a:t>
            </a:r>
            <a:r>
              <a:rPr lang="de-DE" sz="4000" b="1" dirty="0" err="1" smtClean="0">
                <a:solidFill>
                  <a:srgbClr val="FF0000"/>
                </a:solidFill>
              </a:rPr>
              <a:t>very</a:t>
            </a:r>
            <a:r>
              <a:rPr lang="de-DE" sz="4000" b="1" dirty="0" smtClean="0">
                <a:solidFill>
                  <a:srgbClr val="FF0000"/>
                </a:solidFill>
              </a:rPr>
              <a:t> </a:t>
            </a:r>
            <a:r>
              <a:rPr lang="de-DE" sz="4000" b="1" dirty="0" err="1" smtClean="0">
                <a:solidFill>
                  <a:srgbClr val="FF0000"/>
                </a:solidFill>
              </a:rPr>
              <a:t>much</a:t>
            </a:r>
            <a:endParaRPr lang="en-GB" sz="4000" b="1" dirty="0" smtClean="0">
              <a:solidFill>
                <a:srgbClr val="FF000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27</a:t>
            </a:fld>
            <a:endParaRPr lang="en-GB"/>
          </a:p>
        </p:txBody>
      </p:sp>
    </p:spTree>
    <p:extLst>
      <p:ext uri="{BB962C8B-B14F-4D97-AF65-F5344CB8AC3E}">
        <p14:creationId xmlns:p14="http://schemas.microsoft.com/office/powerpoint/2010/main" val="546575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br>
              <a:rPr lang="de-DE" u="sng" dirty="0" smtClean="0">
                <a:solidFill>
                  <a:srgbClr val="002060"/>
                </a:solidFill>
              </a:rPr>
            </a:br>
            <a:endParaRPr lang="en-GB" u="sng" dirty="0" smtClean="0">
              <a:solidFill>
                <a:srgbClr val="002060"/>
              </a:solidFill>
            </a:endParaRPr>
          </a:p>
          <a:p>
            <a:pPr eaLnBrk="1" hangingPunct="1"/>
            <a:r>
              <a:rPr lang="en-GB" dirty="0">
                <a:solidFill>
                  <a:srgbClr val="002060"/>
                </a:solidFill>
              </a:rPr>
              <a:t>Harmonised spectrum for MFCN </a:t>
            </a:r>
            <a:r>
              <a:rPr lang="en-GB" dirty="0" smtClean="0">
                <a:solidFill>
                  <a:srgbClr val="002060"/>
                </a:solidFill>
              </a:rPr>
              <a:t>is already </a:t>
            </a:r>
            <a:r>
              <a:rPr lang="en-GB" dirty="0">
                <a:solidFill>
                  <a:srgbClr val="002060"/>
                </a:solidFill>
              </a:rPr>
              <a:t>used for M2M </a:t>
            </a:r>
            <a:r>
              <a:rPr lang="en-GB" dirty="0" smtClean="0">
                <a:solidFill>
                  <a:srgbClr val="002060"/>
                </a:solidFill>
              </a:rPr>
              <a:t>communications. </a:t>
            </a:r>
            <a:r>
              <a:rPr lang="en-GB" dirty="0">
                <a:solidFill>
                  <a:srgbClr val="002060"/>
                </a:solidFill>
              </a:rPr>
              <a:t>Will there be an impact on GSM switch </a:t>
            </a:r>
            <a:r>
              <a:rPr lang="en-GB" dirty="0" smtClean="0">
                <a:solidFill>
                  <a:srgbClr val="002060"/>
                </a:solidFill>
              </a:rPr>
              <a:t>off ???</a:t>
            </a:r>
            <a:endParaRPr lang="en-GB" dirty="0">
              <a:solidFill>
                <a:srgbClr val="002060"/>
              </a:solidFill>
            </a:endParaRPr>
          </a:p>
          <a:p>
            <a:pPr eaLnBrk="1" hangingPunct="1"/>
            <a:r>
              <a:rPr lang="en-GB" dirty="0" smtClean="0">
                <a:solidFill>
                  <a:srgbClr val="002060"/>
                </a:solidFill>
              </a:rPr>
              <a:t>M2M, </a:t>
            </a:r>
            <a:r>
              <a:rPr lang="en-GB" dirty="0">
                <a:solidFill>
                  <a:srgbClr val="002060"/>
                </a:solidFill>
              </a:rPr>
              <a:t>2 x 3 MHz in 700 </a:t>
            </a:r>
            <a:r>
              <a:rPr lang="en-GB" dirty="0" smtClean="0">
                <a:solidFill>
                  <a:srgbClr val="002060"/>
                </a:solidFill>
              </a:rPr>
              <a:t>MHz, </a:t>
            </a:r>
            <a:r>
              <a:rPr lang="en-GB" dirty="0">
                <a:solidFill>
                  <a:srgbClr val="002060"/>
                </a:solidFill>
              </a:rPr>
              <a:t>has been studied by </a:t>
            </a:r>
            <a:r>
              <a:rPr lang="en-GB" dirty="0" smtClean="0">
                <a:solidFill>
                  <a:srgbClr val="002060"/>
                </a:solidFill>
              </a:rPr>
              <a:t>CEPT/ECC: ECC Report </a:t>
            </a:r>
            <a:r>
              <a:rPr lang="en-GB" dirty="0">
                <a:solidFill>
                  <a:srgbClr val="002060"/>
                </a:solidFill>
              </a:rPr>
              <a:t>242 </a:t>
            </a:r>
            <a:r>
              <a:rPr lang="en-GB" dirty="0" smtClean="0">
                <a:solidFill>
                  <a:srgbClr val="002060"/>
                </a:solidFill>
              </a:rPr>
              <a:t>(no </a:t>
            </a:r>
            <a:r>
              <a:rPr lang="en-GB" dirty="0">
                <a:solidFill>
                  <a:srgbClr val="002060"/>
                </a:solidFill>
              </a:rPr>
              <a:t>further </a:t>
            </a:r>
            <a:r>
              <a:rPr lang="en-GB" dirty="0" smtClean="0">
                <a:solidFill>
                  <a:srgbClr val="002060"/>
                </a:solidFill>
              </a:rPr>
              <a:t>action on that). </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3</a:t>
            </a:fld>
            <a:endParaRPr lang="en-GB"/>
          </a:p>
        </p:txBody>
      </p:sp>
    </p:spTree>
    <p:extLst>
      <p:ext uri="{BB962C8B-B14F-4D97-AF65-F5344CB8AC3E}">
        <p14:creationId xmlns:p14="http://schemas.microsoft.com/office/powerpoint/2010/main" val="940232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br>
              <a:rPr lang="de-DE" u="sng" dirty="0" smtClean="0">
                <a:solidFill>
                  <a:srgbClr val="002060"/>
                </a:solidFill>
              </a:rPr>
            </a:br>
            <a:endParaRPr lang="de-DE" u="sng" dirty="0" smtClean="0">
              <a:solidFill>
                <a:srgbClr val="002060"/>
              </a:solidFill>
            </a:endParaRPr>
          </a:p>
          <a:p>
            <a:pPr eaLnBrk="1" hangingPunct="1"/>
            <a:r>
              <a:rPr lang="en-GB" dirty="0" smtClean="0">
                <a:solidFill>
                  <a:srgbClr val="002060"/>
                </a:solidFill>
              </a:rPr>
              <a:t>The </a:t>
            </a:r>
            <a:r>
              <a:rPr lang="en-GB" dirty="0">
                <a:solidFill>
                  <a:srgbClr val="002060"/>
                </a:solidFill>
              </a:rPr>
              <a:t>interest of dedicated spectrum for </a:t>
            </a:r>
            <a:r>
              <a:rPr lang="en-GB" dirty="0" smtClean="0">
                <a:solidFill>
                  <a:srgbClr val="002060"/>
                </a:solidFill>
              </a:rPr>
              <a:t>M2M </a:t>
            </a:r>
            <a:r>
              <a:rPr lang="en-GB" dirty="0">
                <a:solidFill>
                  <a:srgbClr val="002060"/>
                </a:solidFill>
              </a:rPr>
              <a:t>networks for utilities in </a:t>
            </a:r>
            <a:r>
              <a:rPr lang="en-GB" dirty="0" smtClean="0">
                <a:solidFill>
                  <a:srgbClr val="002060"/>
                </a:solidFill>
              </a:rPr>
              <a:t>the band </a:t>
            </a:r>
            <a:r>
              <a:rPr lang="en-GB" dirty="0">
                <a:solidFill>
                  <a:srgbClr val="002060"/>
                </a:solidFill>
              </a:rPr>
              <a:t>450-470 MHz </a:t>
            </a:r>
            <a:r>
              <a:rPr lang="en-GB" dirty="0" smtClean="0">
                <a:solidFill>
                  <a:srgbClr val="002060"/>
                </a:solidFill>
              </a:rPr>
              <a:t>(</a:t>
            </a:r>
            <a:r>
              <a:rPr lang="en-GB" dirty="0">
                <a:solidFill>
                  <a:srgbClr val="002060"/>
                </a:solidFill>
              </a:rPr>
              <a:t>and possibly </a:t>
            </a:r>
            <a:r>
              <a:rPr lang="en-GB" dirty="0" smtClean="0">
                <a:solidFill>
                  <a:srgbClr val="002060"/>
                </a:solidFill>
              </a:rPr>
              <a:t>in 410-430 MHz) </a:t>
            </a:r>
            <a:r>
              <a:rPr lang="en-GB" dirty="0">
                <a:solidFill>
                  <a:srgbClr val="002060"/>
                </a:solidFill>
              </a:rPr>
              <a:t>was </a:t>
            </a:r>
            <a:r>
              <a:rPr lang="en-GB" dirty="0" smtClean="0">
                <a:solidFill>
                  <a:srgbClr val="002060"/>
                </a:solidFill>
              </a:rPr>
              <a:t>emphasised </a:t>
            </a:r>
            <a:r>
              <a:rPr lang="en-GB" dirty="0">
                <a:solidFill>
                  <a:srgbClr val="002060"/>
                </a:solidFill>
              </a:rPr>
              <a:t>taking into account the propagation characteristics of these </a:t>
            </a:r>
            <a:r>
              <a:rPr lang="en-GB" dirty="0" smtClean="0">
                <a:solidFill>
                  <a:srgbClr val="002060"/>
                </a:solidFill>
              </a:rPr>
              <a:t>bands.</a:t>
            </a:r>
          </a:p>
          <a:p>
            <a:pPr eaLnBrk="1" hangingPunct="1"/>
            <a:r>
              <a:rPr lang="en-GB" dirty="0" smtClean="0">
                <a:solidFill>
                  <a:srgbClr val="002060"/>
                </a:solidFill>
              </a:rPr>
              <a:t>ECC</a:t>
            </a:r>
            <a:r>
              <a:rPr lang="en-GB" dirty="0">
                <a:solidFill>
                  <a:srgbClr val="002060"/>
                </a:solidFill>
              </a:rPr>
              <a:t>/ WGFM should consider whether LTE studies (to be taken on-board in FM54/SE7) in </a:t>
            </a:r>
            <a:r>
              <a:rPr lang="en-GB" dirty="0" smtClean="0">
                <a:solidFill>
                  <a:srgbClr val="002060"/>
                </a:solidFill>
              </a:rPr>
              <a:t>this range </a:t>
            </a:r>
            <a:r>
              <a:rPr lang="en-GB" dirty="0">
                <a:solidFill>
                  <a:srgbClr val="002060"/>
                </a:solidFill>
              </a:rPr>
              <a:t>could potentially also take into account on NB-IoT.</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4</a:t>
            </a:fld>
            <a:endParaRPr lang="en-GB"/>
          </a:p>
        </p:txBody>
      </p:sp>
    </p:spTree>
    <p:extLst>
      <p:ext uri="{BB962C8B-B14F-4D97-AF65-F5344CB8AC3E}">
        <p14:creationId xmlns:p14="http://schemas.microsoft.com/office/powerpoint/2010/main" val="2819379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br>
              <a:rPr lang="de-DE" u="sng" dirty="0" smtClean="0">
                <a:solidFill>
                  <a:srgbClr val="002060"/>
                </a:solidFill>
              </a:rPr>
            </a:br>
            <a:endParaRPr lang="de-DE" u="sng" dirty="0" smtClean="0">
              <a:solidFill>
                <a:srgbClr val="002060"/>
              </a:solidFill>
            </a:endParaRPr>
          </a:p>
          <a:p>
            <a:pPr eaLnBrk="1" hangingPunct="1"/>
            <a:r>
              <a:rPr lang="en-GB" dirty="0" smtClean="0">
                <a:solidFill>
                  <a:srgbClr val="002060"/>
                </a:solidFill>
              </a:rPr>
              <a:t>Forecasts </a:t>
            </a:r>
            <a:r>
              <a:rPr lang="en-GB" dirty="0">
                <a:solidFill>
                  <a:srgbClr val="002060"/>
                </a:solidFill>
              </a:rPr>
              <a:t>expect the M2M traffic in wireless networks to quadruple within the 2015-2022 timeframe, carried over cellular networks as well as low power local and wide area networks. This will cause pressure on the current use in frequency bands, especially below 1 GHz. Spectrum </a:t>
            </a:r>
            <a:r>
              <a:rPr lang="en-GB" dirty="0" smtClean="0">
                <a:solidFill>
                  <a:srgbClr val="002060"/>
                </a:solidFill>
              </a:rPr>
              <a:t>usage below 1 GHz </a:t>
            </a:r>
            <a:r>
              <a:rPr lang="en-GB" dirty="0">
                <a:solidFill>
                  <a:srgbClr val="002060"/>
                </a:solidFill>
              </a:rPr>
              <a:t>may be complemented in the future with higher frequency </a:t>
            </a:r>
            <a:r>
              <a:rPr lang="en-GB" dirty="0" smtClean="0">
                <a:solidFill>
                  <a:srgbClr val="002060"/>
                </a:solidFill>
              </a:rPr>
              <a:t>bands. </a:t>
            </a:r>
            <a:r>
              <a:rPr lang="en-GB" dirty="0">
                <a:solidFill>
                  <a:srgbClr val="002060"/>
                </a:solidFill>
              </a:rPr>
              <a:t>Demand </a:t>
            </a:r>
            <a:r>
              <a:rPr lang="en-GB" dirty="0" smtClean="0">
                <a:solidFill>
                  <a:srgbClr val="002060"/>
                </a:solidFill>
              </a:rPr>
              <a:t>for </a:t>
            </a:r>
            <a:r>
              <a:rPr lang="en-GB" dirty="0">
                <a:solidFill>
                  <a:srgbClr val="002060"/>
                </a:solidFill>
              </a:rPr>
              <a:t>unlicensed and individually </a:t>
            </a:r>
            <a:r>
              <a:rPr lang="en-GB" dirty="0" smtClean="0">
                <a:solidFill>
                  <a:srgbClr val="002060"/>
                </a:solidFill>
              </a:rPr>
              <a:t>licensed spectrum.</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5</a:t>
            </a:fld>
            <a:endParaRPr lang="en-GB"/>
          </a:p>
        </p:txBody>
      </p:sp>
    </p:spTree>
    <p:extLst>
      <p:ext uri="{BB962C8B-B14F-4D97-AF65-F5344CB8AC3E}">
        <p14:creationId xmlns:p14="http://schemas.microsoft.com/office/powerpoint/2010/main" val="4163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br>
              <a:rPr lang="de-DE" u="sng" dirty="0" smtClean="0">
                <a:solidFill>
                  <a:srgbClr val="002060"/>
                </a:solidFill>
              </a:rPr>
            </a:br>
            <a:endParaRPr lang="de-DE" u="sng" dirty="0" smtClean="0">
              <a:solidFill>
                <a:srgbClr val="002060"/>
              </a:solidFill>
            </a:endParaRPr>
          </a:p>
          <a:p>
            <a:pPr eaLnBrk="1" hangingPunct="1"/>
            <a:r>
              <a:rPr lang="en-GB" dirty="0" smtClean="0">
                <a:solidFill>
                  <a:srgbClr val="002060"/>
                </a:solidFill>
              </a:rPr>
              <a:t>Individually </a:t>
            </a:r>
            <a:r>
              <a:rPr lang="en-GB" dirty="0">
                <a:solidFill>
                  <a:srgbClr val="002060"/>
                </a:solidFill>
              </a:rPr>
              <a:t>licensed bands (MFCN, PMR, PAMR), de facto exclusive, suitable for specific M2M requirements. Commercial mobile broadband networks can </a:t>
            </a:r>
            <a:r>
              <a:rPr lang="en-GB" dirty="0" smtClean="0">
                <a:solidFill>
                  <a:srgbClr val="002060"/>
                </a:solidFill>
              </a:rPr>
              <a:t>also be </a:t>
            </a:r>
            <a:r>
              <a:rPr lang="en-GB" dirty="0">
                <a:solidFill>
                  <a:srgbClr val="002060"/>
                </a:solidFill>
              </a:rPr>
              <a:t>used for mission critical purposes (smart grid) if conditions are met (hardened LTE networks, control over the network).</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6</a:t>
            </a:fld>
            <a:endParaRPr lang="en-GB"/>
          </a:p>
        </p:txBody>
      </p:sp>
    </p:spTree>
    <p:extLst>
      <p:ext uri="{BB962C8B-B14F-4D97-AF65-F5344CB8AC3E}">
        <p14:creationId xmlns:p14="http://schemas.microsoft.com/office/powerpoint/2010/main" val="4163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br>
              <a:rPr lang="de-DE" u="sng" dirty="0" smtClean="0">
                <a:solidFill>
                  <a:srgbClr val="002060"/>
                </a:solidFill>
              </a:rPr>
            </a:br>
            <a:endParaRPr lang="de-DE" u="sng" dirty="0" smtClean="0">
              <a:solidFill>
                <a:srgbClr val="002060"/>
              </a:solidFill>
            </a:endParaRPr>
          </a:p>
          <a:p>
            <a:pPr eaLnBrk="1" hangingPunct="1"/>
            <a:r>
              <a:rPr lang="en-GB" dirty="0" smtClean="0">
                <a:solidFill>
                  <a:srgbClr val="002060"/>
                </a:solidFill>
              </a:rPr>
              <a:t>Solutions </a:t>
            </a:r>
            <a:r>
              <a:rPr lang="en-GB" dirty="0">
                <a:solidFill>
                  <a:srgbClr val="002060"/>
                </a:solidFill>
              </a:rPr>
              <a:t>for short range / long range communication, including also meshed network, ad-hoc network solutions, and some very asymmetric network solutions where network </a:t>
            </a:r>
            <a:r>
              <a:rPr lang="en-GB" dirty="0" smtClean="0">
                <a:solidFill>
                  <a:srgbClr val="002060"/>
                </a:solidFill>
              </a:rPr>
              <a:t>relay </a:t>
            </a:r>
            <a:r>
              <a:rPr lang="en-GB" dirty="0">
                <a:solidFill>
                  <a:srgbClr val="002060"/>
                </a:solidFill>
              </a:rPr>
              <a:t>points and individual sensors/actuators may need to be treated differently in frequency regulation.</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7</a:t>
            </a:fld>
            <a:endParaRPr lang="en-GB"/>
          </a:p>
        </p:txBody>
      </p:sp>
    </p:spTree>
    <p:extLst>
      <p:ext uri="{BB962C8B-B14F-4D97-AF65-F5344CB8AC3E}">
        <p14:creationId xmlns:p14="http://schemas.microsoft.com/office/powerpoint/2010/main" val="4163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395536" y="1628800"/>
            <a:ext cx="8226425" cy="4968552"/>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p>
          <a:p>
            <a:pPr eaLnBrk="1" hangingPunct="1"/>
            <a:r>
              <a:rPr lang="en-GB" dirty="0" smtClean="0">
                <a:solidFill>
                  <a:srgbClr val="002060"/>
                </a:solidFill>
              </a:rPr>
              <a:t>Concerning </a:t>
            </a:r>
            <a:r>
              <a:rPr lang="en-GB" dirty="0">
                <a:solidFill>
                  <a:srgbClr val="002060"/>
                </a:solidFill>
              </a:rPr>
              <a:t>unlicensed use, there was a strong request for more harmonisation in 870-876/915-921 MHz (seventh ETSI </a:t>
            </a:r>
            <a:r>
              <a:rPr lang="en-GB" dirty="0" err="1">
                <a:solidFill>
                  <a:srgbClr val="002060"/>
                </a:solidFill>
              </a:rPr>
              <a:t>SRDoc</a:t>
            </a:r>
            <a:r>
              <a:rPr lang="en-GB" dirty="0">
                <a:solidFill>
                  <a:srgbClr val="002060"/>
                </a:solidFill>
              </a:rPr>
              <a:t> on its way and a total of 10 presentations addressed this topic). CEPT announced that an Addendum to CEPT Report 59 (</a:t>
            </a:r>
            <a:r>
              <a:rPr lang="en-GB" dirty="0" smtClean="0">
                <a:solidFill>
                  <a:srgbClr val="002060"/>
                </a:solidFill>
              </a:rPr>
              <a:t>6</a:t>
            </a:r>
            <a:r>
              <a:rPr lang="en-GB" baseline="30000" dirty="0" smtClean="0">
                <a:solidFill>
                  <a:srgbClr val="002060"/>
                </a:solidFill>
              </a:rPr>
              <a:t>th</a:t>
            </a:r>
            <a:r>
              <a:rPr lang="en-GB" dirty="0" smtClean="0">
                <a:solidFill>
                  <a:srgbClr val="002060"/>
                </a:solidFill>
              </a:rPr>
              <a:t> update </a:t>
            </a:r>
            <a:r>
              <a:rPr lang="en-GB" dirty="0">
                <a:solidFill>
                  <a:srgbClr val="002060"/>
                </a:solidFill>
              </a:rPr>
              <a:t>of EC Decision on SRDs) is planned for the end of the year. For this, there is also the need to find a balance between national flexibility and the right level of EU harmonisation. </a:t>
            </a:r>
            <a:r>
              <a:rPr lang="en-GB" sz="1600" dirty="0">
                <a:solidFill>
                  <a:srgbClr val="002060"/>
                </a:solidFill>
              </a:rPr>
              <a:t>Note also that some studies are on-going and changes in the future may occur for the regulations, e.g. introduction of more flexibility for the duty cycles</a:t>
            </a:r>
            <a:r>
              <a:rPr lang="en-GB" sz="1600" dirty="0" smtClean="0">
                <a:solidFill>
                  <a:srgbClr val="002060"/>
                </a:solidFill>
              </a:rPr>
              <a:t>. The </a:t>
            </a:r>
            <a:r>
              <a:rPr lang="en-GB" sz="1600" dirty="0">
                <a:solidFill>
                  <a:srgbClr val="002060"/>
                </a:solidFill>
              </a:rPr>
              <a:t>870-876 and 915-921MHz bands for SRDs, which is being underused in most European countries according to ECC Rep. 189, but designated for other radio applications (E-GSM-R, governmental applications).</a:t>
            </a:r>
            <a:endParaRPr lang="en-GB" sz="1600"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8</a:t>
            </a:fld>
            <a:endParaRPr lang="en-GB"/>
          </a:p>
        </p:txBody>
      </p:sp>
    </p:spTree>
    <p:extLst>
      <p:ext uri="{BB962C8B-B14F-4D97-AF65-F5344CB8AC3E}">
        <p14:creationId xmlns:p14="http://schemas.microsoft.com/office/powerpoint/2010/main" val="2149485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107504" y="912813"/>
            <a:ext cx="8576121" cy="687387"/>
          </a:xfrm>
        </p:spPr>
        <p:txBody>
          <a:bodyPr/>
          <a:lstStyle/>
          <a:p>
            <a:pPr eaLnBrk="1" hangingPunct="1"/>
            <a:r>
              <a:rPr lang="en-GB" dirty="0" smtClean="0"/>
              <a:t>Workshop on Machine-To-Machine Communications (M2M)</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Key </a:t>
            </a:r>
            <a:r>
              <a:rPr lang="en-GB" u="sng" dirty="0">
                <a:solidFill>
                  <a:srgbClr val="002060"/>
                </a:solidFill>
              </a:rPr>
              <a:t>elements / action points for ongoing ECC activities: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marL="0" indent="0" eaLnBrk="1" hangingPunct="1">
              <a:buNone/>
            </a:pPr>
            <a:r>
              <a:rPr lang="de-DE" u="sng" dirty="0" err="1" smtClean="0">
                <a:solidFill>
                  <a:srgbClr val="002060"/>
                </a:solidFill>
              </a:rPr>
              <a:t>Spectrum</a:t>
            </a:r>
            <a:r>
              <a:rPr lang="de-DE" u="sng" dirty="0" smtClean="0">
                <a:solidFill>
                  <a:srgbClr val="002060"/>
                </a:solidFill>
              </a:rPr>
              <a:t>:</a:t>
            </a:r>
          </a:p>
          <a:p>
            <a:pPr eaLnBrk="1" hangingPunct="1"/>
            <a:r>
              <a:rPr lang="en-GB" dirty="0" smtClean="0">
                <a:solidFill>
                  <a:srgbClr val="002060"/>
                </a:solidFill>
              </a:rPr>
              <a:t>In </a:t>
            </a:r>
            <a:r>
              <a:rPr lang="en-GB" dirty="0">
                <a:solidFill>
                  <a:srgbClr val="002060"/>
                </a:solidFill>
              </a:rPr>
              <a:t>this respect, the suitability of duty cycle definitions for M2M was questioned taking into account that some </a:t>
            </a:r>
            <a:r>
              <a:rPr lang="en-GB" dirty="0" smtClean="0">
                <a:solidFill>
                  <a:srgbClr val="002060"/>
                </a:solidFill>
              </a:rPr>
              <a:t>devices </a:t>
            </a:r>
            <a:r>
              <a:rPr lang="en-GB" dirty="0">
                <a:solidFill>
                  <a:srgbClr val="002060"/>
                </a:solidFill>
              </a:rPr>
              <a:t>may normally transmit at very </a:t>
            </a:r>
            <a:r>
              <a:rPr lang="en-GB" dirty="0" smtClean="0">
                <a:solidFill>
                  <a:srgbClr val="002060"/>
                </a:solidFill>
              </a:rPr>
              <a:t>LDC while </a:t>
            </a:r>
            <a:r>
              <a:rPr lang="en-GB" dirty="0">
                <a:solidFill>
                  <a:srgbClr val="002060"/>
                </a:solidFill>
              </a:rPr>
              <a:t>having a need for higher </a:t>
            </a:r>
            <a:r>
              <a:rPr lang="en-GB" dirty="0" smtClean="0">
                <a:solidFill>
                  <a:srgbClr val="002060"/>
                </a:solidFill>
              </a:rPr>
              <a:t>DC when </a:t>
            </a:r>
            <a:r>
              <a:rPr lang="en-GB" dirty="0">
                <a:solidFill>
                  <a:srgbClr val="002060"/>
                </a:solidFill>
              </a:rPr>
              <a:t>a specific event happen (emergency, alarm, tracking mode </a:t>
            </a:r>
            <a:r>
              <a:rPr lang="en-GB" dirty="0" smtClean="0">
                <a:solidFill>
                  <a:srgbClr val="002060"/>
                </a:solidFill>
              </a:rPr>
              <a:t>…).</a:t>
            </a:r>
          </a:p>
          <a:p>
            <a:pPr eaLnBrk="1" hangingPunct="1"/>
            <a:r>
              <a:rPr lang="en-GB" dirty="0" smtClean="0">
                <a:solidFill>
                  <a:srgbClr val="002060"/>
                </a:solidFill>
              </a:rPr>
              <a:t>Current </a:t>
            </a:r>
            <a:r>
              <a:rPr lang="en-GB" dirty="0">
                <a:solidFill>
                  <a:srgbClr val="002060"/>
                </a:solidFill>
              </a:rPr>
              <a:t>regulatory frame conditions with regard to M2M, i.e. considering separately licensed and unlicensed bands were not questioned.</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9</a:t>
            </a:fld>
            <a:endParaRPr lang="en-GB"/>
          </a:p>
        </p:txBody>
      </p:sp>
    </p:spTree>
    <p:extLst>
      <p:ext uri="{BB962C8B-B14F-4D97-AF65-F5344CB8AC3E}">
        <p14:creationId xmlns:p14="http://schemas.microsoft.com/office/powerpoint/2010/main" val="272836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513</Words>
  <Application>Microsoft Office PowerPoint</Application>
  <PresentationFormat>Bildschirmpräsentation (4:3)</PresentationFormat>
  <Paragraphs>177</Paragraphs>
  <Slides>27</Slides>
  <Notes>26</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Default Design</vt:lpstr>
      <vt:lpstr>Thomas Weilacher WG FM Chairman </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lpstr>Workshop on Machine-To-Machine Communications (M2M)</vt:lpstr>
    </vt:vector>
  </TitlesOfParts>
  <Manager>Thomas.Weilacher@BNetzA.de</Manager>
  <Company>ECC Working Group FM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Thomas Weilacher WG FM Chairman</dc:title>
  <dc:subject>M2M Workshop</dc:subject>
  <dc:creator>Thomas.Weilacher@BNetzA.de</dc:creator>
  <cp:keywords>Results M2M Workshop</cp:keywords>
  <dc:description>21-22 March 2016</dc:description>
  <cp:lastModifiedBy>Thomas Weilacher</cp:lastModifiedBy>
  <cp:revision>358</cp:revision>
  <cp:lastPrinted>2016-03-17T19:21:00Z</cp:lastPrinted>
  <dcterms:created xsi:type="dcterms:W3CDTF">2011-06-28T16:48:17Z</dcterms:created>
  <dcterms:modified xsi:type="dcterms:W3CDTF">2016-03-22T17:23:58Z</dcterms:modified>
  <cp:contentStatus>Final</cp:contentStatus>
</cp:coreProperties>
</file>